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19"/>
  </p:notesMasterIdLst>
  <p:handoutMasterIdLst>
    <p:handoutMasterId r:id="rId20"/>
  </p:handoutMasterIdLst>
  <p:sldIdLst>
    <p:sldId id="301" r:id="rId2"/>
    <p:sldId id="321" r:id="rId3"/>
    <p:sldId id="309" r:id="rId4"/>
    <p:sldId id="320" r:id="rId5"/>
    <p:sldId id="323" r:id="rId6"/>
    <p:sldId id="324" r:id="rId7"/>
    <p:sldId id="327" r:id="rId8"/>
    <p:sldId id="325" r:id="rId9"/>
    <p:sldId id="328" r:id="rId10"/>
    <p:sldId id="329" r:id="rId11"/>
    <p:sldId id="330" r:id="rId12"/>
    <p:sldId id="260" r:id="rId13"/>
    <p:sldId id="331" r:id="rId14"/>
    <p:sldId id="332" r:id="rId15"/>
    <p:sldId id="333" r:id="rId16"/>
    <p:sldId id="334" r:id="rId17"/>
    <p:sldId id="313" r:id="rId18"/>
  </p:sldIdLst>
  <p:sldSz cx="12192000" cy="6858000"/>
  <p:notesSz cx="6858000" cy="9144000"/>
  <p:embeddedFontLst>
    <p:embeddedFont>
      <p:font typeface="Amazon Ember" panose="020B0603020204020204" pitchFamily="34" charset="0"/>
      <p:regular r:id="rId21"/>
      <p:bold r:id="rId22"/>
      <p:italic r:id="rId23"/>
      <p:boldItalic r:id="rId24"/>
    </p:embeddedFont>
    <p:embeddedFont>
      <p:font typeface="Amazon Ember Display" panose="020F0603020204020204" pitchFamily="34" charset="0"/>
      <p:regular r:id="rId25"/>
      <p:bold r:id="rId26"/>
    </p:embeddedFont>
    <p:embeddedFont>
      <p:font typeface="Amazon Ember Heavy" panose="020B0803020204020204" pitchFamily="34" charset="0"/>
      <p:bold r:id="rId27"/>
      <p:italic r:id="rId28"/>
      <p:boldItalic r:id="rId29"/>
    </p:embeddedFont>
    <p:embeddedFont>
      <p:font typeface="Lucida Console" panose="020B0609040504020204" pitchFamily="49" charset="0"/>
      <p:regular r:id="rId30"/>
    </p:embeddedFont>
    <p:embeddedFont>
      <p:font typeface="source sans pro" panose="020B0503030403020204" pitchFamily="34" charset="0"/>
      <p:regular r:id="rId31"/>
      <p:bold r:id="rId32"/>
      <p:italic r:id="rId33"/>
      <p:bold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1919"/>
    <a:srgbClr val="0000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82021" autoAdjust="0"/>
  </p:normalViewPr>
  <p:slideViewPr>
    <p:cSldViewPr snapToGrid="0">
      <p:cViewPr varScale="1">
        <p:scale>
          <a:sx n="49" d="100"/>
          <a:sy n="49" d="100"/>
        </p:scale>
        <p:origin x="372" y="54"/>
      </p:cViewPr>
      <p:guideLst/>
    </p:cSldViewPr>
  </p:slideViewPr>
  <p:notesTextViewPr>
    <p:cViewPr>
      <p:scale>
        <a:sx n="1" d="1"/>
        <a:sy n="1" d="1"/>
      </p:scale>
      <p:origin x="0" y="0"/>
    </p:cViewPr>
  </p:notesTextViewPr>
  <p:notesViewPr>
    <p:cSldViewPr snapToGrid="0" showGuides="1">
      <p:cViewPr varScale="1">
        <p:scale>
          <a:sx n="81" d="100"/>
          <a:sy n="81" d="100"/>
        </p:scale>
        <p:origin x="3894"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D30B3F9-42E9-426B-B3D2-D6012D7491A2}"/>
              </a:ext>
            </a:extLst>
          </p:cNvPr>
          <p:cNvSpPr>
            <a:spLocks noGrp="1"/>
          </p:cNvSpPr>
          <p:nvPr>
            <p:ph type="sldNum" sz="quarter" idx="3"/>
          </p:nvPr>
        </p:nvSpPr>
        <p:spPr>
          <a:xfrm>
            <a:off x="1943100" y="8685213"/>
            <a:ext cx="2971800" cy="458787"/>
          </a:xfrm>
          <a:prstGeom prst="rect">
            <a:avLst/>
          </a:prstGeom>
        </p:spPr>
        <p:txBody>
          <a:bodyPr vert="horz" lIns="91440" tIns="45720" rIns="91440" bIns="45720" rtlCol="0" anchor="b"/>
          <a:lstStyle>
            <a:lvl1pPr algn="r">
              <a:defRPr sz="1200"/>
            </a:lvl1pPr>
          </a:lstStyle>
          <a:p>
            <a:pPr algn="ctr"/>
            <a:fld id="{C71F7584-9745-40DA-BD49-9A41A97B2D2E}" type="slidenum">
              <a:rPr lang="en-US" sz="1000" smtClean="0"/>
              <a:pPr algn="ctr"/>
              <a:t>‹#›</a:t>
            </a:fld>
            <a:endParaRPr lang="en-US" sz="1000"/>
          </a:p>
        </p:txBody>
      </p:sp>
    </p:spTree>
    <p:extLst>
      <p:ext uri="{BB962C8B-B14F-4D97-AF65-F5344CB8AC3E}">
        <p14:creationId xmlns:p14="http://schemas.microsoft.com/office/powerpoint/2010/main" val="12925300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38150" y="457200"/>
            <a:ext cx="5981700" cy="3364706"/>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19100" y="4197679"/>
            <a:ext cx="6000750" cy="4328803"/>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943100" y="8685213"/>
            <a:ext cx="2971800" cy="458787"/>
          </a:xfrm>
          <a:prstGeom prst="rect">
            <a:avLst/>
          </a:prstGeom>
        </p:spPr>
        <p:txBody>
          <a:bodyPr vert="horz" lIns="91440" tIns="45720" rIns="91440" bIns="45720" rtlCol="0" anchor="b"/>
          <a:lstStyle>
            <a:lvl1pPr algn="ctr">
              <a:defRPr sz="1000"/>
            </a:lvl1pPr>
          </a:lstStyle>
          <a:p>
            <a:fld id="{A3D89E5F-BEEF-42A1-A57B-E5A736D51194}" type="slidenum">
              <a:rPr lang="en-US" smtClean="0"/>
              <a:pPr/>
              <a:t>‹#›</a:t>
            </a:fld>
            <a:endParaRPr lang="en-US"/>
          </a:p>
        </p:txBody>
      </p:sp>
    </p:spTree>
    <p:extLst>
      <p:ext uri="{BB962C8B-B14F-4D97-AF65-F5344CB8AC3E}">
        <p14:creationId xmlns:p14="http://schemas.microsoft.com/office/powerpoint/2010/main" val="2644871954"/>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300"/>
      </a:spcAft>
      <a:defRPr sz="1200" kern="1200">
        <a:solidFill>
          <a:schemeClr val="tx1"/>
        </a:solidFill>
        <a:latin typeface="+mn-lt"/>
        <a:ea typeface="+mn-ea"/>
        <a:cs typeface="+mn-cs"/>
      </a:defRPr>
    </a:lvl1pPr>
    <a:lvl2pPr marL="225425" indent="-1063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2pPr>
    <a:lvl3pPr marL="463550"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3pPr>
    <a:lvl4pPr marL="747713"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4pPr>
    <a:lvl5pPr marL="973138" indent="-117475"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2160" userDrawn="1">
          <p15:clr>
            <a:srgbClr val="F26B43"/>
          </p15:clr>
        </p15:guide>
        <p15:guide id="2" orient="horz" pos="2880" userDrawn="1">
          <p15:clr>
            <a:srgbClr val="F26B43"/>
          </p15:clr>
        </p15:guide>
        <p15:guide id="3" pos="264" userDrawn="1">
          <p15:clr>
            <a:srgbClr val="F26B43"/>
          </p15:clr>
        </p15:guide>
        <p15:guide id="4" pos="4056" userDrawn="1">
          <p15:clr>
            <a:srgbClr val="F26B43"/>
          </p15:clr>
        </p15:guide>
        <p15:guide id="5" orient="horz" pos="288" userDrawn="1">
          <p15:clr>
            <a:srgbClr val="F26B43"/>
          </p15:clr>
        </p15:guide>
        <p15:guide id="6" orient="horz" pos="264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effectLst/>
              </a:rPr>
              <a:t>•</a:t>
            </a:r>
            <a:r>
              <a:rPr lang="en-US" dirty="0"/>
              <a:t> Iceberg is an open table format</a:t>
            </a:r>
          </a:p>
          <a:p>
            <a:r>
              <a:rPr lang="en-US" dirty="0">
                <a:effectLst/>
              </a:rPr>
              <a:t>•</a:t>
            </a:r>
            <a:r>
              <a:rPr lang="en-US" dirty="0"/>
              <a:t> An open table format is a way </a:t>
            </a:r>
            <a:r>
              <a:rPr lang="en-US" b="0" i="0" dirty="0">
                <a:solidFill>
                  <a:srgbClr val="292929"/>
                </a:solidFill>
                <a:effectLst/>
                <a:latin typeface="source-serif-pro"/>
              </a:rPr>
              <a:t>to organize data files and bring database like features to a data lake</a:t>
            </a:r>
          </a:p>
          <a:p>
            <a:r>
              <a:rPr lang="en-US" dirty="0">
                <a:effectLst/>
              </a:rPr>
              <a:t>•</a:t>
            </a:r>
            <a:r>
              <a:rPr lang="en-US" dirty="0"/>
              <a:t> We will cover what database like features means in our next slide</a:t>
            </a:r>
          </a:p>
          <a:p>
            <a:endParaRPr lang="en-US" b="0" i="0" dirty="0">
              <a:solidFill>
                <a:srgbClr val="292929"/>
              </a:solidFill>
              <a:effectLst/>
              <a:latin typeface="source-serif-pro"/>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effectLst/>
              </a:rPr>
              <a:t>•</a:t>
            </a:r>
            <a:r>
              <a:rPr lang="en-US" dirty="0"/>
              <a:t> The next part of the definition is </a:t>
            </a:r>
            <a:r>
              <a:rPr lang="en-US" b="0" dirty="0"/>
              <a:t>huge tables</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effectLst/>
              </a:rPr>
              <a:t>•</a:t>
            </a:r>
            <a:r>
              <a:rPr lang="en-US" dirty="0"/>
              <a:t> Iceberg is design to work with large data sets that can have </a:t>
            </a:r>
            <a:r>
              <a:rPr lang="en-US" b="0" i="0" dirty="0">
                <a:solidFill>
                  <a:srgbClr val="000000"/>
                </a:solidFill>
                <a:effectLst/>
                <a:latin typeface="source sans pro" panose="020B0503030403020204" pitchFamily="34" charset="0"/>
              </a:rPr>
              <a:t>1000s of partitions each of which can in turn have 1000s of underlying files</a:t>
            </a:r>
            <a:endParaRPr lang="en-US" b="0" i="0" dirty="0">
              <a:solidFill>
                <a:srgbClr val="292929"/>
              </a:solidFill>
              <a:effectLst/>
              <a:latin typeface="source-serif-pro"/>
            </a:endParaRPr>
          </a:p>
          <a:p>
            <a:endParaRPr lang="en-US" b="0" i="0" dirty="0">
              <a:solidFill>
                <a:srgbClr val="292929"/>
              </a:solidFill>
              <a:effectLst/>
              <a:latin typeface="source-serif-pro"/>
            </a:endParaRPr>
          </a:p>
          <a:p>
            <a:r>
              <a:rPr lang="en-US" dirty="0">
                <a:effectLst/>
              </a:rPr>
              <a:t>•</a:t>
            </a:r>
            <a:r>
              <a:rPr lang="en-US" dirty="0"/>
              <a:t> The next part of the definition is SQL</a:t>
            </a:r>
            <a:endParaRPr lang="en-US" b="0" i="0" dirty="0">
              <a:solidFill>
                <a:srgbClr val="292929"/>
              </a:solidFill>
              <a:effectLst/>
              <a:latin typeface="source-serif-pro"/>
            </a:endParaRPr>
          </a:p>
          <a:p>
            <a:endParaRPr lang="en-US" b="0" i="0" dirty="0">
              <a:solidFill>
                <a:srgbClr val="292929"/>
              </a:solidFill>
              <a:effectLst/>
              <a:latin typeface="source-serif-pro"/>
            </a:endParaRPr>
          </a:p>
          <a:p>
            <a:r>
              <a:rPr lang="en-US" dirty="0">
                <a:effectLst/>
              </a:rPr>
              <a:t>•</a:t>
            </a:r>
            <a:r>
              <a:rPr lang="en-US" dirty="0"/>
              <a:t> </a:t>
            </a:r>
            <a:r>
              <a:rPr lang="en-US" b="0" i="0" dirty="0">
                <a:solidFill>
                  <a:srgbClr val="292929"/>
                </a:solidFill>
                <a:effectLst/>
                <a:latin typeface="source-serif-pro"/>
              </a:rPr>
              <a:t>The other part of the definition is re. the engine that support Iceberg</a:t>
            </a:r>
          </a:p>
          <a:p>
            <a:r>
              <a:rPr lang="en-US" dirty="0">
                <a:effectLst/>
              </a:rPr>
              <a:t>•</a:t>
            </a:r>
            <a:r>
              <a:rPr lang="en-US" dirty="0"/>
              <a:t> Many of the popular data processing engines support Iceberg</a:t>
            </a:r>
          </a:p>
          <a:p>
            <a:r>
              <a:rPr lang="en-US" dirty="0">
                <a:effectLst/>
              </a:rPr>
              <a:t>•</a:t>
            </a:r>
            <a:r>
              <a:rPr lang="en-US" dirty="0"/>
              <a:t> Common examples include Spark, Trino, Flink, Presto, Hive and Impala</a:t>
            </a:r>
          </a:p>
        </p:txBody>
      </p:sp>
      <p:sp>
        <p:nvSpPr>
          <p:cNvPr id="4" name="Slide Number Placeholder 3"/>
          <p:cNvSpPr>
            <a:spLocks noGrp="1"/>
          </p:cNvSpPr>
          <p:nvPr>
            <p:ph type="sldNum" sz="quarter" idx="5"/>
          </p:nvPr>
        </p:nvSpPr>
        <p:spPr/>
        <p:txBody>
          <a:bodyPr/>
          <a:lstStyle/>
          <a:p>
            <a:fld id="{A3D89E5F-BEEF-42A1-A57B-E5A736D51194}" type="slidenum">
              <a:rPr lang="en-US" smtClean="0"/>
              <a:pPr/>
              <a:t>4</a:t>
            </a:fld>
            <a:endParaRPr lang="en-US"/>
          </a:p>
        </p:txBody>
      </p:sp>
    </p:spTree>
    <p:extLst>
      <p:ext uri="{BB962C8B-B14F-4D97-AF65-F5344CB8AC3E}">
        <p14:creationId xmlns:p14="http://schemas.microsoft.com/office/powerpoint/2010/main" val="12827180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14</a:t>
            </a:fld>
            <a:endParaRPr lang="en-US"/>
          </a:p>
        </p:txBody>
      </p:sp>
    </p:spTree>
    <p:extLst>
      <p:ext uri="{BB962C8B-B14F-4D97-AF65-F5344CB8AC3E}">
        <p14:creationId xmlns:p14="http://schemas.microsoft.com/office/powerpoint/2010/main" val="2896169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effectLst/>
              </a:rPr>
              <a:t>•</a:t>
            </a:r>
            <a:r>
              <a:rPr lang="en-US" b="1" dirty="0"/>
              <a:t> </a:t>
            </a:r>
            <a:r>
              <a:rPr lang="en-US" dirty="0"/>
              <a:t>ACID compliance</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     - Iceberg guarantee isolated read and writes</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     - Readers will always see a consistent version of the data</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     - ‘No dirty reads’ … does this without the need to lock the table</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effectLst/>
              </a:rPr>
              <a:t>•</a:t>
            </a:r>
            <a:r>
              <a:rPr lang="en-US" b="1" dirty="0"/>
              <a:t> </a:t>
            </a:r>
            <a:r>
              <a:rPr lang="en-US" b="0" dirty="0"/>
              <a:t>Rollback and time travel</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b="0" dirty="0"/>
              <a:t>    - Iceberg captures changes or transactions in the form of snapshots</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b="0" dirty="0"/>
              <a:t>    - A snapshot represents the stat of a table at some time </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b="0" dirty="0"/>
              <a:t>    - bc. Iceberg captures changes in the form of snapshot is it possible query previous states of a table or roll back changes as long as we retain an appropriate snapshot history</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effectLst/>
              </a:rPr>
              <a:t>•</a:t>
            </a:r>
            <a:r>
              <a:rPr lang="en-US" b="1" dirty="0"/>
              <a:t> </a:t>
            </a:r>
            <a:r>
              <a:rPr lang="en-US" b="0" dirty="0"/>
              <a:t>Flexible SQL</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b="0" dirty="0"/>
              <a:t>     - Iceberg supports SQL commands for all of the common operations</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b="0" dirty="0"/>
              <a:t>     - Examples include merge or updating data, deleting data, creating new tables</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effectLst/>
              </a:rPr>
              <a:t>•</a:t>
            </a:r>
            <a:r>
              <a:rPr lang="en-US" b="1" dirty="0"/>
              <a:t> </a:t>
            </a:r>
            <a:r>
              <a:rPr lang="en-US" b="0" dirty="0"/>
              <a:t>Hidden partitioning</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b="0" dirty="0"/>
              <a:t>    - Under an iceberg table, iceberg produces partitioned data files using column values</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b="0" dirty="0"/>
              <a:t>    - This simplifies or hides the process of portioning data files</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effectLst/>
              </a:rPr>
              <a:t>•</a:t>
            </a:r>
            <a:r>
              <a:rPr lang="en-US" b="1" dirty="0"/>
              <a:t> </a:t>
            </a:r>
            <a:r>
              <a:rPr lang="en-US" b="0" dirty="0"/>
              <a:t>Schema evolution </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b="1" dirty="0"/>
              <a:t>    </a:t>
            </a:r>
            <a:r>
              <a:rPr lang="en-US" b="0" dirty="0"/>
              <a:t>- Iceberg supports in-place table evolution</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b="0" dirty="0"/>
              <a:t>    - You can use SQL to adjust a tables schema without the need to rewrite the entire data set</a:t>
            </a:r>
          </a:p>
        </p:txBody>
      </p:sp>
      <p:sp>
        <p:nvSpPr>
          <p:cNvPr id="4" name="Slide Number Placeholder 3"/>
          <p:cNvSpPr>
            <a:spLocks noGrp="1"/>
          </p:cNvSpPr>
          <p:nvPr>
            <p:ph type="sldNum" sz="quarter" idx="5"/>
          </p:nvPr>
        </p:nvSpPr>
        <p:spPr/>
        <p:txBody>
          <a:bodyPr/>
          <a:lstStyle/>
          <a:p>
            <a:fld id="{A3D89E5F-BEEF-42A1-A57B-E5A736D51194}" type="slidenum">
              <a:rPr lang="en-US" smtClean="0"/>
              <a:pPr/>
              <a:t>5</a:t>
            </a:fld>
            <a:endParaRPr lang="en-US"/>
          </a:p>
        </p:txBody>
      </p:sp>
    </p:spTree>
    <p:extLst>
      <p:ext uri="{BB962C8B-B14F-4D97-AF65-F5344CB8AC3E}">
        <p14:creationId xmlns:p14="http://schemas.microsoft.com/office/powerpoint/2010/main" val="201047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How does Iceberg work and how does Iceberg achieve the benefits that I just talked about?</a:t>
            </a:r>
          </a:p>
          <a:p>
            <a:endParaRPr lang="en-US" dirty="0"/>
          </a:p>
          <a:p>
            <a:r>
              <a:rPr lang="en-US" dirty="0"/>
              <a:t>Lets dive deeper on Iceberg’s technical architecture</a:t>
            </a:r>
          </a:p>
        </p:txBody>
      </p:sp>
      <p:sp>
        <p:nvSpPr>
          <p:cNvPr id="4" name="Slide Number Placeholder 3"/>
          <p:cNvSpPr>
            <a:spLocks noGrp="1"/>
          </p:cNvSpPr>
          <p:nvPr>
            <p:ph type="sldNum" sz="quarter" idx="5"/>
          </p:nvPr>
        </p:nvSpPr>
        <p:spPr/>
        <p:txBody>
          <a:bodyPr/>
          <a:lstStyle/>
          <a:p>
            <a:fld id="{A3D89E5F-BEEF-42A1-A57B-E5A736D51194}" type="slidenum">
              <a:rPr lang="en-US" smtClean="0"/>
              <a:pPr/>
              <a:t>6</a:t>
            </a:fld>
            <a:endParaRPr lang="en-US"/>
          </a:p>
        </p:txBody>
      </p:sp>
    </p:spTree>
    <p:extLst>
      <p:ext uri="{BB962C8B-B14F-4D97-AF65-F5344CB8AC3E}">
        <p14:creationId xmlns:p14="http://schemas.microsoft.com/office/powerpoint/2010/main" val="2051115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effectLst/>
              </a:rPr>
              <a:t>•</a:t>
            </a:r>
            <a:r>
              <a:rPr lang="en-US" b="1" dirty="0"/>
              <a:t> </a:t>
            </a:r>
            <a:r>
              <a:rPr lang="en-US" b="0" dirty="0"/>
              <a:t>Iceberg has two layers. A metadata layer and a data layer. </a:t>
            </a:r>
          </a:p>
          <a:p>
            <a:r>
              <a:rPr lang="en-US" dirty="0">
                <a:effectLst/>
              </a:rPr>
              <a:t>•</a:t>
            </a:r>
            <a:r>
              <a:rPr lang="en-US" b="1" dirty="0"/>
              <a:t> </a:t>
            </a:r>
            <a:r>
              <a:rPr lang="en-US" b="0" dirty="0"/>
              <a:t>Iceberg’s metadata layer has multiple layers to it. We will dive deeper into each of these layer in the next slides</a:t>
            </a:r>
          </a:p>
          <a:p>
            <a:r>
              <a:rPr lang="en-US" dirty="0">
                <a:effectLst/>
              </a:rPr>
              <a:t>•</a:t>
            </a:r>
            <a:r>
              <a:rPr lang="en-US" b="1" dirty="0"/>
              <a:t> </a:t>
            </a:r>
            <a:r>
              <a:rPr lang="en-US" b="0" dirty="0"/>
              <a:t>At a high level the metadata layer is what gives Iceberg the ability to capture snapshots, adapt to schema evolution and many other capabilities</a:t>
            </a:r>
          </a:p>
          <a:p>
            <a:r>
              <a:rPr lang="en-US" dirty="0">
                <a:effectLst/>
              </a:rPr>
              <a:t>•</a:t>
            </a:r>
            <a:r>
              <a:rPr lang="en-US" b="1" dirty="0"/>
              <a:t> </a:t>
            </a:r>
            <a:r>
              <a:rPr lang="en-US" b="0" dirty="0"/>
              <a:t>The data layer is where the actual data is stored. This layer contains the physical parquet files</a:t>
            </a:r>
          </a:p>
          <a:p>
            <a:endParaRPr lang="en-US" b="0" dirty="0"/>
          </a:p>
          <a:p>
            <a:r>
              <a:rPr lang="en-US" dirty="0">
                <a:effectLst/>
              </a:rPr>
              <a:t>•</a:t>
            </a:r>
            <a:r>
              <a:rPr lang="en-US" b="1" dirty="0"/>
              <a:t> </a:t>
            </a:r>
            <a:r>
              <a:rPr lang="en-US" b="0" dirty="0"/>
              <a:t>If you look at the screen shot I have. This is what the folder strcuture of an Iceberg table created on S3 looks likes. Notice the metadata and data folder</a:t>
            </a:r>
          </a:p>
          <a:p>
            <a:endParaRPr lang="en-US" b="0" dirty="0"/>
          </a:p>
          <a:p>
            <a:r>
              <a:rPr lang="en-US" dirty="0">
                <a:effectLst/>
              </a:rPr>
              <a:t>•</a:t>
            </a:r>
            <a:r>
              <a:rPr lang="en-US" b="1" dirty="0"/>
              <a:t> </a:t>
            </a:r>
            <a:r>
              <a:rPr lang="en-US" b="0" dirty="0"/>
              <a:t>As I mentioned earlier the metadata layer has sub-layers to it. These sub layers include a metadata file, manifest lists and manifest files</a:t>
            </a:r>
          </a:p>
          <a:p>
            <a:endParaRPr lang="en-US" b="0" dirty="0"/>
          </a:p>
          <a:p>
            <a:r>
              <a:rPr lang="en-US" dirty="0">
                <a:effectLst/>
              </a:rPr>
              <a:t>•</a:t>
            </a:r>
            <a:r>
              <a:rPr lang="en-US" b="1" dirty="0"/>
              <a:t> </a:t>
            </a:r>
            <a:r>
              <a:rPr lang="en-US" b="0" dirty="0"/>
              <a:t>Lets explore each of these in more detail</a:t>
            </a:r>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7</a:t>
            </a:fld>
            <a:endParaRPr lang="en-US"/>
          </a:p>
        </p:txBody>
      </p:sp>
    </p:spTree>
    <p:extLst>
      <p:ext uri="{BB962C8B-B14F-4D97-AF65-F5344CB8AC3E}">
        <p14:creationId xmlns:p14="http://schemas.microsoft.com/office/powerpoint/2010/main" val="1862899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effectLst/>
              </a:rPr>
              <a:t>•</a:t>
            </a:r>
            <a:r>
              <a:rPr lang="en-US" b="1" dirty="0"/>
              <a:t> </a:t>
            </a:r>
            <a:r>
              <a:rPr lang="en-US" b="0" dirty="0"/>
              <a:t>I want to call your attention to the diagram on the left hand side </a:t>
            </a:r>
          </a:p>
          <a:p>
            <a:r>
              <a:rPr lang="en-US" dirty="0">
                <a:effectLst/>
              </a:rPr>
              <a:t>•</a:t>
            </a:r>
            <a:r>
              <a:rPr lang="en-US" b="1" dirty="0"/>
              <a:t> </a:t>
            </a:r>
            <a:r>
              <a:rPr lang="en-US" b="0" dirty="0"/>
              <a:t>This is a representation of Iceberg’s metadata layers and the data layer</a:t>
            </a:r>
          </a:p>
          <a:p>
            <a:r>
              <a:rPr lang="en-US" dirty="0">
                <a:effectLst/>
              </a:rPr>
              <a:t>•</a:t>
            </a:r>
            <a:r>
              <a:rPr lang="en-US" b="1" dirty="0"/>
              <a:t> </a:t>
            </a:r>
            <a:r>
              <a:rPr lang="en-US" b="0" dirty="0"/>
              <a:t>Notice at the top of the diagram we have the Glue Data Catalog or the Iceberg Catalog which contains our table definition in this case the amazon_reviews table</a:t>
            </a:r>
          </a:p>
          <a:p>
            <a:endParaRPr lang="en-US" b="0" dirty="0"/>
          </a:p>
          <a:p>
            <a:r>
              <a:rPr lang="en-US" dirty="0">
                <a:effectLst/>
              </a:rPr>
              <a:t>•</a:t>
            </a:r>
            <a:r>
              <a:rPr lang="en-US" b="1" dirty="0"/>
              <a:t> </a:t>
            </a:r>
            <a:r>
              <a:rPr lang="en-US" b="0" dirty="0"/>
              <a:t>The definition for the amazon_reviews table points to our metadata file</a:t>
            </a:r>
          </a:p>
          <a:p>
            <a:endParaRPr lang="en-US" b="0" dirty="0">
              <a:effectLst/>
            </a:endParaRPr>
          </a:p>
          <a:p>
            <a:r>
              <a:rPr lang="en-US" dirty="0">
                <a:effectLst/>
              </a:rPr>
              <a:t>•</a:t>
            </a:r>
            <a:r>
              <a:rPr lang="en-US" b="1" dirty="0"/>
              <a:t> </a:t>
            </a:r>
            <a:r>
              <a:rPr lang="en-US" b="0" dirty="0"/>
              <a:t>The metadata file has table level information</a:t>
            </a:r>
            <a:br>
              <a:rPr lang="en-US" b="0" dirty="0"/>
            </a:br>
            <a:r>
              <a:rPr lang="en-US" dirty="0">
                <a:effectLst/>
              </a:rPr>
              <a:t>•</a:t>
            </a:r>
            <a:r>
              <a:rPr lang="en-US" b="1" dirty="0"/>
              <a:t> </a:t>
            </a:r>
            <a:r>
              <a:rPr lang="en-US" b="0" dirty="0">
                <a:effectLst/>
              </a:rPr>
              <a:t>Examples include table schema, partitioning configuration …</a:t>
            </a:r>
            <a:br>
              <a:rPr lang="en-US" b="0" dirty="0">
                <a:effectLst/>
              </a:rPr>
            </a:br>
            <a:br>
              <a:rPr lang="en-US" b="0" dirty="0">
                <a:effectLst/>
              </a:rPr>
            </a:br>
            <a:r>
              <a:rPr lang="en-US" dirty="0">
                <a:effectLst/>
              </a:rPr>
              <a:t>•</a:t>
            </a:r>
            <a:r>
              <a:rPr lang="en-US" b="1" dirty="0"/>
              <a:t> </a:t>
            </a:r>
            <a:r>
              <a:rPr lang="en-US" b="0" dirty="0"/>
              <a:t>You will also notice in the diagram that the metadata file in green has snapshots in it</a:t>
            </a:r>
            <a:br>
              <a:rPr lang="en-US" b="0" dirty="0"/>
            </a:br>
            <a:r>
              <a:rPr lang="en-US" dirty="0">
                <a:effectLst/>
              </a:rPr>
              <a:t>•</a:t>
            </a:r>
            <a:r>
              <a:rPr lang="en-US" b="1" dirty="0"/>
              <a:t> </a:t>
            </a:r>
            <a:r>
              <a:rPr lang="en-US" b="0" dirty="0"/>
              <a:t>As we discussed earlier a snapshot is a complete set of data files in the table at a point in time</a:t>
            </a:r>
            <a:br>
              <a:rPr lang="en-US" b="0" dirty="0"/>
            </a:br>
            <a:br>
              <a:rPr lang="en-US" b="0" dirty="0"/>
            </a:br>
            <a:r>
              <a:rPr lang="en-US" dirty="0">
                <a:effectLst/>
              </a:rPr>
              <a:t>•</a:t>
            </a:r>
            <a:r>
              <a:rPr lang="en-US" b="1" dirty="0"/>
              <a:t> </a:t>
            </a:r>
            <a:r>
              <a:rPr lang="en-US" b="0" dirty="0"/>
              <a:t>The metadata file doesn’t contain all the information about the snapshots, it only know that in this example there is a snapshot 0 and snapshot 1</a:t>
            </a:r>
            <a:br>
              <a:rPr lang="en-US" b="0" dirty="0"/>
            </a:br>
            <a:br>
              <a:rPr lang="en-US" b="0" dirty="0"/>
            </a:br>
            <a:r>
              <a:rPr lang="en-US" dirty="0">
                <a:effectLst/>
              </a:rPr>
              <a:t>•</a:t>
            </a:r>
            <a:r>
              <a:rPr lang="en-US" b="1" dirty="0"/>
              <a:t> </a:t>
            </a:r>
            <a:r>
              <a:rPr lang="en-US" b="0" dirty="0"/>
              <a:t>To get the information about each of the snapshots that make up the table, the metadata file has pointers to manifest lists</a:t>
            </a:r>
            <a:br>
              <a:rPr lang="en-US" b="0" dirty="0"/>
            </a:br>
            <a:r>
              <a:rPr lang="en-US" dirty="0">
                <a:effectLst/>
              </a:rPr>
              <a:t>•</a:t>
            </a:r>
            <a:r>
              <a:rPr lang="en-US" b="1" dirty="0"/>
              <a:t> </a:t>
            </a:r>
            <a:r>
              <a:rPr lang="en-US" b="0" dirty="0"/>
              <a:t>Each metadata file can have 1 or more corresponding manifest lists</a:t>
            </a:r>
            <a:endParaRPr lang="en-US" dirty="0">
              <a:effectLst/>
            </a:endParaRPr>
          </a:p>
        </p:txBody>
      </p:sp>
      <p:sp>
        <p:nvSpPr>
          <p:cNvPr id="4" name="Slide Number Placeholder 3"/>
          <p:cNvSpPr>
            <a:spLocks noGrp="1"/>
          </p:cNvSpPr>
          <p:nvPr>
            <p:ph type="sldNum" sz="quarter" idx="5"/>
          </p:nvPr>
        </p:nvSpPr>
        <p:spPr/>
        <p:txBody>
          <a:bodyPr/>
          <a:lstStyle/>
          <a:p>
            <a:fld id="{A3D89E5F-BEEF-42A1-A57B-E5A736D51194}" type="slidenum">
              <a:rPr lang="en-US" smtClean="0"/>
              <a:pPr/>
              <a:t>8</a:t>
            </a:fld>
            <a:endParaRPr lang="en-US"/>
          </a:p>
        </p:txBody>
      </p:sp>
    </p:spTree>
    <p:extLst>
      <p:ext uri="{BB962C8B-B14F-4D97-AF65-F5344CB8AC3E}">
        <p14:creationId xmlns:p14="http://schemas.microsoft.com/office/powerpoint/2010/main" val="646654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effectLst/>
              </a:rPr>
              <a:t>•</a:t>
            </a:r>
            <a:r>
              <a:rPr lang="en-US" b="1" dirty="0"/>
              <a:t> </a:t>
            </a:r>
            <a:r>
              <a:rPr lang="en-US" b="0" dirty="0"/>
              <a:t>Now if we look at the manifest lists, this is the snapshot level metadata</a:t>
            </a:r>
            <a:br>
              <a:rPr lang="en-US" b="0" dirty="0"/>
            </a:br>
            <a:r>
              <a:rPr lang="en-US" dirty="0">
                <a:effectLst/>
              </a:rPr>
              <a:t>•</a:t>
            </a:r>
            <a:r>
              <a:rPr lang="en-US" b="1" dirty="0"/>
              <a:t> </a:t>
            </a:r>
            <a:r>
              <a:rPr lang="en-US" b="0" dirty="0"/>
              <a:t>The metadata file we previously discussed is the table level metadata, metadata files point to manifest lists, manifest lists are snapshot level metadata</a:t>
            </a:r>
            <a:br>
              <a:rPr lang="en-US" b="0" dirty="0"/>
            </a:br>
            <a:br>
              <a:rPr lang="en-US" b="0" dirty="0"/>
            </a:br>
            <a:r>
              <a:rPr lang="en-US" dirty="0">
                <a:effectLst/>
              </a:rPr>
              <a:t>•</a:t>
            </a:r>
            <a:r>
              <a:rPr lang="en-US" b="1" dirty="0"/>
              <a:t> </a:t>
            </a:r>
            <a:r>
              <a:rPr lang="en-US" b="0" dirty="0"/>
              <a:t>Each snapshot has a manifest and it defines the snapshot</a:t>
            </a:r>
            <a:br>
              <a:rPr lang="en-US" b="0" dirty="0"/>
            </a:br>
            <a:br>
              <a:rPr lang="en-US" b="0" dirty="0"/>
            </a:br>
            <a:r>
              <a:rPr lang="en-US" dirty="0">
                <a:effectLst/>
              </a:rPr>
              <a:t>•</a:t>
            </a:r>
            <a:r>
              <a:rPr lang="en-US" b="1" dirty="0"/>
              <a:t> </a:t>
            </a:r>
            <a:r>
              <a:rPr lang="en-US" b="0" dirty="0"/>
              <a:t>A manifest list does not have information about the actual data files that make up the snapshot</a:t>
            </a:r>
            <a:br>
              <a:rPr lang="en-US" b="0" dirty="0"/>
            </a:br>
            <a:r>
              <a:rPr lang="en-US" dirty="0">
                <a:effectLst/>
              </a:rPr>
              <a:t>•</a:t>
            </a:r>
            <a:r>
              <a:rPr lang="en-US" b="1" dirty="0"/>
              <a:t> </a:t>
            </a:r>
            <a:r>
              <a:rPr lang="en-US" b="0" dirty="0"/>
              <a:t>To find this information you may notice that the manifest lists point to manifest files</a:t>
            </a:r>
            <a:br>
              <a:rPr lang="en-US" b="0" dirty="0"/>
            </a:br>
            <a:br>
              <a:rPr lang="en-US" b="0" dirty="0"/>
            </a:br>
            <a:r>
              <a:rPr lang="en-US" dirty="0">
                <a:effectLst/>
              </a:rPr>
              <a:t>•</a:t>
            </a:r>
            <a:r>
              <a:rPr lang="en-US" b="1" dirty="0"/>
              <a:t> </a:t>
            </a:r>
            <a:r>
              <a:rPr lang="en-US" b="0" dirty="0"/>
              <a:t>Each manifest lists can have 1 or more corresponding manifest files</a:t>
            </a:r>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9</a:t>
            </a:fld>
            <a:endParaRPr lang="en-US"/>
          </a:p>
        </p:txBody>
      </p:sp>
    </p:spTree>
    <p:extLst>
      <p:ext uri="{BB962C8B-B14F-4D97-AF65-F5344CB8AC3E}">
        <p14:creationId xmlns:p14="http://schemas.microsoft.com/office/powerpoint/2010/main" val="1016663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effectLst/>
              </a:rPr>
              <a:t>•</a:t>
            </a:r>
            <a:r>
              <a:rPr lang="en-US" b="1" dirty="0"/>
              <a:t> </a:t>
            </a:r>
            <a:r>
              <a:rPr lang="en-US" b="0" dirty="0"/>
              <a:t>The manifest files contain information about the data files </a:t>
            </a:r>
            <a:br>
              <a:rPr lang="en-US" b="0" dirty="0"/>
            </a:br>
            <a:br>
              <a:rPr lang="en-US" b="0" dirty="0"/>
            </a:br>
            <a:r>
              <a:rPr lang="en-US" dirty="0">
                <a:effectLst/>
              </a:rPr>
              <a:t>•</a:t>
            </a:r>
            <a:r>
              <a:rPr lang="en-US" b="1" dirty="0"/>
              <a:t> </a:t>
            </a:r>
            <a:r>
              <a:rPr lang="en-US" b="0" dirty="0"/>
              <a:t>If you are following along the metadata file has table level information, the manifest list has snapshot level information and now the manifest files have datafile level metadata</a:t>
            </a:r>
            <a:br>
              <a:rPr lang="en-US" b="0" dirty="0"/>
            </a:br>
            <a:br>
              <a:rPr lang="en-US" b="0" dirty="0"/>
            </a:br>
            <a:r>
              <a:rPr lang="en-US" dirty="0">
                <a:effectLst/>
              </a:rPr>
              <a:t>•</a:t>
            </a:r>
            <a:r>
              <a:rPr lang="en-US" b="1" dirty="0"/>
              <a:t> </a:t>
            </a:r>
            <a:r>
              <a:rPr lang="en-US" b="0" dirty="0"/>
              <a:t>This metadata may include information such as column level statistics</a:t>
            </a:r>
            <a:br>
              <a:rPr lang="en-US" b="0" dirty="0"/>
            </a:br>
            <a:r>
              <a:rPr lang="en-US" dirty="0">
                <a:effectLst/>
              </a:rPr>
              <a:t>•</a:t>
            </a:r>
            <a:r>
              <a:rPr lang="en-US" b="1" dirty="0"/>
              <a:t> </a:t>
            </a:r>
            <a:r>
              <a:rPr lang="en-US" b="0" dirty="0"/>
              <a:t>The information in the manifest lists is often used to help improve the performance of Iceberg queries</a:t>
            </a:r>
            <a:br>
              <a:rPr lang="en-US" b="0" dirty="0"/>
            </a:br>
            <a:br>
              <a:rPr lang="en-US" b="0" dirty="0"/>
            </a:br>
            <a:r>
              <a:rPr lang="en-US" dirty="0">
                <a:effectLst/>
              </a:rPr>
              <a:t>•</a:t>
            </a:r>
            <a:r>
              <a:rPr lang="en-US" b="1" dirty="0"/>
              <a:t> </a:t>
            </a:r>
            <a:r>
              <a:rPr lang="en-US" b="0" dirty="0"/>
              <a:t>and finally each manifest file points to 1 or more data files</a:t>
            </a:r>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10</a:t>
            </a:fld>
            <a:endParaRPr lang="en-US"/>
          </a:p>
        </p:txBody>
      </p:sp>
    </p:spTree>
    <p:extLst>
      <p:ext uri="{BB962C8B-B14F-4D97-AF65-F5344CB8AC3E}">
        <p14:creationId xmlns:p14="http://schemas.microsoft.com/office/powerpoint/2010/main" val="1495273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effectLst/>
              </a:rPr>
              <a:t>•</a:t>
            </a:r>
            <a:r>
              <a:rPr lang="en-US" b="1" dirty="0"/>
              <a:t> </a:t>
            </a:r>
            <a:r>
              <a:rPr lang="en-US" b="0" dirty="0"/>
              <a:t>This finally brings us to the actual data files</a:t>
            </a:r>
          </a:p>
          <a:p>
            <a:r>
              <a:rPr lang="en-US" dirty="0">
                <a:effectLst/>
              </a:rPr>
              <a:t>•</a:t>
            </a:r>
            <a:r>
              <a:rPr lang="en-US" b="1" dirty="0"/>
              <a:t> </a:t>
            </a:r>
            <a:r>
              <a:rPr lang="en-US" b="0" dirty="0"/>
              <a:t>These are the physical parquet file that have the actual data </a:t>
            </a:r>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11</a:t>
            </a:fld>
            <a:endParaRPr lang="en-US"/>
          </a:p>
        </p:txBody>
      </p:sp>
    </p:spTree>
    <p:extLst>
      <p:ext uri="{BB962C8B-B14F-4D97-AF65-F5344CB8AC3E}">
        <p14:creationId xmlns:p14="http://schemas.microsoft.com/office/powerpoint/2010/main" val="8261945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effectLst/>
              </a:rPr>
              <a:t>•</a:t>
            </a:r>
            <a:r>
              <a:rPr lang="en-US" b="1" dirty="0"/>
              <a:t> </a:t>
            </a:r>
            <a:r>
              <a:rPr lang="en-US" b="0" dirty="0"/>
              <a:t>I know the multiple levels of metadata in Iceberg can be confusing so I put together this animation to try and bring it all together</a:t>
            </a:r>
            <a:br>
              <a:rPr lang="en-US" b="0" dirty="0"/>
            </a:br>
            <a:br>
              <a:rPr lang="en-US" b="0" dirty="0"/>
            </a:br>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12</a:t>
            </a:fld>
            <a:endParaRPr lang="en-US"/>
          </a:p>
        </p:txBody>
      </p:sp>
    </p:spTree>
    <p:extLst>
      <p:ext uri="{BB962C8B-B14F-4D97-AF65-F5344CB8AC3E}">
        <p14:creationId xmlns:p14="http://schemas.microsoft.com/office/powerpoint/2010/main" val="15201865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86BA1DA-832A-8D49-BF15-9D95BA7476F2}"/>
              </a:ext>
            </a:extLst>
          </p:cNvPr>
          <p:cNvSpPr/>
          <p:nvPr userDrawn="1"/>
        </p:nvSpPr>
        <p:spPr>
          <a:xfrm>
            <a:off x="0" y="-1554"/>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7" name="Picture 6">
            <a:extLst>
              <a:ext uri="{FF2B5EF4-FFF2-40B4-BE49-F238E27FC236}">
                <a16:creationId xmlns:a16="http://schemas.microsoft.com/office/drawing/2014/main" id="{CE260DE7-04AD-4C12-9D26-5A8DB9DF7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4" name="TextBox 13">
            <a:extLst>
              <a:ext uri="{FF2B5EF4-FFF2-40B4-BE49-F238E27FC236}">
                <a16:creationId xmlns:a16="http://schemas.microsoft.com/office/drawing/2014/main" id="{FA03C140-2983-1E4A-8DD7-2A3CD52E6795}"/>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35109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A40EFBA-ED52-44EC-B60F-D879BDABFEE5}"/>
              </a:ext>
            </a:extLst>
          </p:cNvPr>
          <p:cNvSpPr>
            <a:spLocks noGrp="1"/>
          </p:cNvSpPr>
          <p:nvPr>
            <p:ph type="title"/>
          </p:nvPr>
        </p:nvSpPr>
        <p:spPr/>
        <p:txBody>
          <a:bodyPr/>
          <a:lstStyle/>
          <a:p>
            <a:r>
              <a:rPr lang="en-US"/>
              <a:t>Click to edit Master title style</a:t>
            </a:r>
          </a:p>
        </p:txBody>
      </p:sp>
      <p:sp>
        <p:nvSpPr>
          <p:cNvPr id="7" name="Date Placeholder 6">
            <a:extLst>
              <a:ext uri="{FF2B5EF4-FFF2-40B4-BE49-F238E27FC236}">
                <a16:creationId xmlns:a16="http://schemas.microsoft.com/office/drawing/2014/main" id="{B4A2BD53-1BFB-461A-8355-6AD76CF78CD4}"/>
              </a:ext>
            </a:extLst>
          </p:cNvPr>
          <p:cNvSpPr>
            <a:spLocks noGrp="1"/>
          </p:cNvSpPr>
          <p:nvPr>
            <p:ph type="dt" sz="half" idx="10"/>
          </p:nvPr>
        </p:nvSpPr>
        <p:spPr/>
        <p:txBody>
          <a:bodyPr/>
          <a:lstStyle/>
          <a:p>
            <a:fld id="{241C11DC-CF14-304A-B650-52BBF25E1B60}" type="datetime1">
              <a:rPr lang="en-US" smtClean="0"/>
              <a:t>3/21/2023</a:t>
            </a:fld>
            <a:endParaRPr lang="en-US"/>
          </a:p>
        </p:txBody>
      </p:sp>
      <p:sp>
        <p:nvSpPr>
          <p:cNvPr id="8" name="Footer Placeholder 7">
            <a:extLst>
              <a:ext uri="{FF2B5EF4-FFF2-40B4-BE49-F238E27FC236}">
                <a16:creationId xmlns:a16="http://schemas.microsoft.com/office/drawing/2014/main" id="{CF8BA5F6-0844-48FF-A1BE-E80CC94EE01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15B2408-5475-4469-A41A-3E094923BE13}"/>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42579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p>
            <a:fld id="{82956677-FDBF-E847-99E6-5C19CF2B9FC7}" type="datetime1">
              <a:rPr lang="en-US" smtClean="0"/>
              <a:t>3/21/2023</a:t>
            </a:fld>
            <a:endParaRPr lang="en-US"/>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84C10CAA-001C-4D0F-BB74-F1ACD384CD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Tree>
    <p:extLst>
      <p:ext uri="{BB962C8B-B14F-4D97-AF65-F5344CB8AC3E}">
        <p14:creationId xmlns:p14="http://schemas.microsoft.com/office/powerpoint/2010/main" val="4280601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FA99AD-597B-814E-A5A8-65741EE24A65}"/>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2" name="Picture 11">
            <a:extLst>
              <a:ext uri="{FF2B5EF4-FFF2-40B4-BE49-F238E27FC236}">
                <a16:creationId xmlns:a16="http://schemas.microsoft.com/office/drawing/2014/main" id="{9E5E4A50-58AB-41B2-9F86-A8A832F565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solidFill>
                  <a:schemeClr val="bg1"/>
                </a:solidFill>
              </a:defRPr>
            </a:lvl1pPr>
          </a:lstStyle>
          <a:p>
            <a:r>
              <a:rPr lang="en-US" dirty="0"/>
              <a:t>Title only layout with art</a:t>
            </a:r>
          </a:p>
        </p:txBody>
      </p:sp>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p>
            <a:fld id="{22C91884-8A3A-414E-814D-7C63E1F458BC}" type="datetime1">
              <a:rPr lang="en-US" smtClean="0"/>
              <a:t>3/21/2023</a:t>
            </a:fld>
            <a:endParaRPr lang="en-US"/>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bg1"/>
                </a:solidFill>
              </a:defRPr>
            </a:lvl1pPr>
          </a:lstStyle>
          <a:p>
            <a:fld id="{EB4B8DE2-A4E8-46E4-8BBF-D75455EFF32C}" type="slidenum">
              <a:rPr lang="en-US" smtClean="0"/>
              <a:pPr/>
              <a:t>‹#›</a:t>
            </a:fld>
            <a:endParaRPr lang="en-US"/>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
        <p:nvSpPr>
          <p:cNvPr id="11" name="TextBox 10">
            <a:extLst>
              <a:ext uri="{FF2B5EF4-FFF2-40B4-BE49-F238E27FC236}">
                <a16:creationId xmlns:a16="http://schemas.microsoft.com/office/drawing/2014/main" id="{D8189890-475A-6642-ACD4-9C0B01A5A903}"/>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solidFill>
                  <a:schemeClr val="bg2"/>
                </a:solidFill>
              </a:rPr>
              <a:t>© 2022, Amazon Web Services, Inc. or its affiliates.</a:t>
            </a:r>
          </a:p>
        </p:txBody>
      </p:sp>
    </p:spTree>
    <p:extLst>
      <p:ext uri="{BB962C8B-B14F-4D97-AF65-F5344CB8AC3E}">
        <p14:creationId xmlns:p14="http://schemas.microsoft.com/office/powerpoint/2010/main" val="316544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3" name="Date Placeholder 2">
            <a:extLst>
              <a:ext uri="{FF2B5EF4-FFF2-40B4-BE49-F238E27FC236}">
                <a16:creationId xmlns:a16="http://schemas.microsoft.com/office/drawing/2014/main" id="{A312CB8C-58A4-4758-8C91-E8641A9F6DCF}"/>
              </a:ext>
            </a:extLst>
          </p:cNvPr>
          <p:cNvSpPr>
            <a:spLocks noGrp="1"/>
          </p:cNvSpPr>
          <p:nvPr>
            <p:ph type="dt" sz="half" idx="11"/>
          </p:nvPr>
        </p:nvSpPr>
        <p:spPr/>
        <p:txBody>
          <a:bodyPr/>
          <a:lstStyle/>
          <a:p>
            <a:fld id="{DA601E61-1CBD-E94A-9D90-79DA6F5C9A1A}" type="datetime1">
              <a:rPr lang="en-US" smtClean="0"/>
              <a:t>3/21/2023</a:t>
            </a:fld>
            <a:endParaRPr lang="en-US"/>
          </a:p>
        </p:txBody>
      </p:sp>
      <p:sp>
        <p:nvSpPr>
          <p:cNvPr id="5" name="Footer Placeholder 4">
            <a:extLst>
              <a:ext uri="{FF2B5EF4-FFF2-40B4-BE49-F238E27FC236}">
                <a16:creationId xmlns:a16="http://schemas.microsoft.com/office/drawing/2014/main" id="{50444248-408B-4052-8B56-17F469F98EA1}"/>
              </a:ext>
            </a:extLst>
          </p:cNvPr>
          <p:cNvSpPr>
            <a:spLocks noGrp="1"/>
          </p:cNvSpPr>
          <p:nvPr>
            <p:ph type="ftr" sz="quarter" idx="12"/>
          </p:nvPr>
        </p:nvSpPr>
        <p:spPr/>
        <p:txBody>
          <a:bodyPr/>
          <a:lstStyle/>
          <a:p>
            <a:endParaRPr lang="en-US"/>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02420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p>
            <a:fld id="{4C88AD50-9C2A-4348-80A4-2855B184DF49}" type="datetime1">
              <a:rPr lang="en-US" smtClean="0"/>
              <a:t>3/21/2023</a:t>
            </a:fld>
            <a:endParaRPr lang="en-US"/>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4933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B02A07-9279-4389-95B8-CFF5307F9EBB}"/>
              </a:ext>
            </a:extLst>
          </p:cNvPr>
          <p:cNvSpPr>
            <a:spLocks noGrp="1"/>
          </p:cNvSpPr>
          <p:nvPr>
            <p:ph type="dt" sz="half" idx="10"/>
          </p:nvPr>
        </p:nvSpPr>
        <p:spPr/>
        <p:txBody>
          <a:bodyPr/>
          <a:lstStyle/>
          <a:p>
            <a:fld id="{668FA32C-570C-F64B-925E-20F8A4E3922E}" type="datetime1">
              <a:rPr lang="en-US" smtClean="0"/>
              <a:t>3/21/2023</a:t>
            </a:fld>
            <a:endParaRPr lang="en-US"/>
          </a:p>
        </p:txBody>
      </p:sp>
      <p:sp>
        <p:nvSpPr>
          <p:cNvPr id="5" name="Footer Placeholder 4">
            <a:extLst>
              <a:ext uri="{FF2B5EF4-FFF2-40B4-BE49-F238E27FC236}">
                <a16:creationId xmlns:a16="http://schemas.microsoft.com/office/drawing/2014/main" id="{5D24D072-A634-4E51-88E3-AFF4BBF53F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59732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a:defRPr/>
            </a:lvl1pPr>
            <a:lvl5pPr>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 </a:t>
            </a:r>
          </a:p>
        </p:txBody>
      </p:sp>
      <p:sp>
        <p:nvSpPr>
          <p:cNvPr id="4" name="Date Placeholder 3">
            <a:extLst>
              <a:ext uri="{FF2B5EF4-FFF2-40B4-BE49-F238E27FC236}">
                <a16:creationId xmlns:a16="http://schemas.microsoft.com/office/drawing/2014/main" id="{5428ABEB-87DF-4979-B8D5-38D09C158222}"/>
              </a:ext>
            </a:extLst>
          </p:cNvPr>
          <p:cNvSpPr>
            <a:spLocks noGrp="1"/>
          </p:cNvSpPr>
          <p:nvPr>
            <p:ph type="dt" sz="half" idx="10"/>
          </p:nvPr>
        </p:nvSpPr>
        <p:spPr/>
        <p:txBody>
          <a:bodyPr/>
          <a:lstStyle/>
          <a:p>
            <a:fld id="{AA3420FF-F6AA-9F41-9518-472EB426B570}" type="datetime1">
              <a:rPr lang="en-US" smtClean="0"/>
              <a:t>3/21/2023</a:t>
            </a:fld>
            <a:endParaRPr lang="en-US"/>
          </a:p>
        </p:txBody>
      </p:sp>
      <p:sp>
        <p:nvSpPr>
          <p:cNvPr id="5" name="Footer Placeholder 4">
            <a:extLst>
              <a:ext uri="{FF2B5EF4-FFF2-40B4-BE49-F238E27FC236}">
                <a16:creationId xmlns:a16="http://schemas.microsoft.com/office/drawing/2014/main" id="{B67DE3A9-1F3C-45F4-9F53-543C4B62D7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17419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33600"/>
            <a:ext cx="10972800" cy="40767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4" name="Date Placeholder 3">
            <a:extLst>
              <a:ext uri="{FF2B5EF4-FFF2-40B4-BE49-F238E27FC236}">
                <a16:creationId xmlns:a16="http://schemas.microsoft.com/office/drawing/2014/main" id="{876D2500-AAFD-4464-92DE-45442731C6FD}"/>
              </a:ext>
            </a:extLst>
          </p:cNvPr>
          <p:cNvSpPr>
            <a:spLocks noGrp="1"/>
          </p:cNvSpPr>
          <p:nvPr>
            <p:ph type="dt" sz="half" idx="11"/>
          </p:nvPr>
        </p:nvSpPr>
        <p:spPr/>
        <p:txBody>
          <a:bodyPr/>
          <a:lstStyle/>
          <a:p>
            <a:fld id="{1FDBC3FF-ECDC-8D40-B923-1A53EBB42F09}" type="datetime1">
              <a:rPr lang="en-US" smtClean="0"/>
              <a:t>3/21/2023</a:t>
            </a:fld>
            <a:endParaRPr lang="en-US"/>
          </a:p>
        </p:txBody>
      </p:sp>
      <p:sp>
        <p:nvSpPr>
          <p:cNvPr id="6" name="Footer Placeholder 5">
            <a:extLst>
              <a:ext uri="{FF2B5EF4-FFF2-40B4-BE49-F238E27FC236}">
                <a16:creationId xmlns:a16="http://schemas.microsoft.com/office/drawing/2014/main" id="{77A7C935-E20D-482F-89A5-4255E88216F0}"/>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0E19C1A1-91E5-46D2-97FB-94E48C63B96F}"/>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4164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guide id="2" orient="horz" pos="1128" userDrawn="1">
          <p15:clr>
            <a:srgbClr val="9FCC3B"/>
          </p15:clr>
        </p15:guide>
        <p15:guide id="3" orient="horz" pos="134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981200"/>
            <a:ext cx="10972800" cy="42291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1457034"/>
            <a:ext cx="10972800" cy="258532"/>
          </a:xfrm>
        </p:spPr>
        <p:txBody>
          <a:bodyPr/>
          <a:lstStyle>
            <a:lvl1pPr marL="0" indent="0">
              <a:buNone/>
              <a:defRPr sz="1200" b="1" i="0" cap="all" spc="300" baseline="0"/>
            </a:lvl1pPr>
          </a:lstStyle>
          <a:p>
            <a:pPr lvl="0"/>
            <a:r>
              <a:rPr lang="en-US" dirty="0"/>
              <a:t>Enter subtitle</a:t>
            </a:r>
          </a:p>
        </p:txBody>
      </p:sp>
      <p:sp>
        <p:nvSpPr>
          <p:cNvPr id="5" name="Date Placeholder 4">
            <a:extLst>
              <a:ext uri="{FF2B5EF4-FFF2-40B4-BE49-F238E27FC236}">
                <a16:creationId xmlns:a16="http://schemas.microsoft.com/office/drawing/2014/main" id="{91E9B8C3-36CA-4A97-B3FF-2FCDD97E1A02}"/>
              </a:ext>
            </a:extLst>
          </p:cNvPr>
          <p:cNvSpPr>
            <a:spLocks noGrp="1"/>
          </p:cNvSpPr>
          <p:nvPr>
            <p:ph type="dt" sz="half" idx="11"/>
          </p:nvPr>
        </p:nvSpPr>
        <p:spPr/>
        <p:txBody>
          <a:bodyPr/>
          <a:lstStyle/>
          <a:p>
            <a:fld id="{59361935-DCCF-A84F-9BA7-DB3DE328BED5}" type="datetime1">
              <a:rPr lang="en-US" smtClean="0"/>
              <a:t>3/21/2023</a:t>
            </a:fld>
            <a:endParaRPr lang="en-US"/>
          </a:p>
        </p:txBody>
      </p:sp>
      <p:sp>
        <p:nvSpPr>
          <p:cNvPr id="6" name="Footer Placeholder 5">
            <a:extLst>
              <a:ext uri="{FF2B5EF4-FFF2-40B4-BE49-F238E27FC236}">
                <a16:creationId xmlns:a16="http://schemas.microsoft.com/office/drawing/2014/main" id="{9AEEE534-0361-47D3-8F92-2D7522A226D4}"/>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09417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guide id="2" orient="horz" pos="1128" userDrawn="1">
          <p15:clr>
            <a:srgbClr val="9FCC3B"/>
          </p15:clr>
        </p15:guide>
        <p15:guide id="3" orient="horz" pos="1248"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914401"/>
            <a:ext cx="5334000" cy="108584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4038599"/>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a:t>
            </a:r>
          </a:p>
          <a:p>
            <a:pPr lvl="1"/>
            <a:r>
              <a:rPr lang="en-US" dirty="0"/>
              <a:t>Second level</a:t>
            </a:r>
          </a:p>
          <a:p>
            <a:pPr lvl="2"/>
            <a:r>
              <a:rPr lang="en-US" dirty="0"/>
              <a:t>Third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noAutofit/>
          </a:bodyPr>
          <a:lstStyle>
            <a:lvl1pPr marL="0" indent="0" algn="ctr">
              <a:buNone/>
              <a:defRPr/>
            </a:lvl1pPr>
          </a:lstStyle>
          <a:p>
            <a:r>
              <a:rPr lang="en-US" dirty="0"/>
              <a:t>Click (or paste) to insert picture</a:t>
            </a:r>
          </a:p>
        </p:txBody>
      </p:sp>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p>
            <a:fld id="{61B5F168-F398-C64D-B9E2-C3240A94451A}" type="datetime1">
              <a:rPr lang="en-US" smtClean="0"/>
              <a:t>3/21/2023</a:t>
            </a:fld>
            <a:endParaRPr lang="en-US"/>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17291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O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E5A9738-AFF0-E743-9B62-219CA818EF60}"/>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3" name="Picture 12">
            <a:extLst>
              <a:ext uri="{FF2B5EF4-FFF2-40B4-BE49-F238E27FC236}">
                <a16:creationId xmlns:a16="http://schemas.microsoft.com/office/drawing/2014/main" id="{66E1332B-B9B3-44AE-8A49-2626B8091F1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26B102C2-77EF-46C1-AFC6-B431B92FCCB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6" name="TextBox 15">
            <a:extLst>
              <a:ext uri="{FF2B5EF4-FFF2-40B4-BE49-F238E27FC236}">
                <a16:creationId xmlns:a16="http://schemas.microsoft.com/office/drawing/2014/main" id="{94C838F3-2F79-BF48-9577-D9A63D20A20B}"/>
              </a:ext>
            </a:extLst>
          </p:cNvPr>
          <p:cNvSpPr txBox="1"/>
          <p:nvPr userDrawn="1"/>
        </p:nvSpPr>
        <p:spPr>
          <a:xfrm>
            <a:off x="609601" y="6389813"/>
            <a:ext cx="1946367" cy="184666"/>
          </a:xfrm>
          <a:prstGeom prst="rect">
            <a:avLst/>
          </a:prstGeom>
          <a:noFill/>
        </p:spPr>
        <p:txBody>
          <a:bodyPr wrap="none" rtlCol="0">
            <a:spAutoFit/>
          </a:bodyPr>
          <a:lstStyle/>
          <a:p>
            <a:pPr algn="ctr"/>
            <a:r>
              <a:rPr lang="en-US" sz="600" baseline="0" dirty="0">
                <a:solidFill>
                  <a:schemeClr val="bg1"/>
                </a:solidFill>
              </a:rPr>
              <a:t>© 2023, Amazon Web Services, Inc. or its affiliates.</a:t>
            </a:r>
          </a:p>
        </p:txBody>
      </p:sp>
    </p:spTree>
    <p:extLst>
      <p:ext uri="{BB962C8B-B14F-4D97-AF65-F5344CB8AC3E}">
        <p14:creationId xmlns:p14="http://schemas.microsoft.com/office/powerpoint/2010/main" val="71268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p>
            <a:fld id="{A2D7BE2F-742F-2645-ADC4-CF148144A004}" type="datetime1">
              <a:rPr lang="en-US" smtClean="0"/>
              <a:t>3/21/2023</a:t>
            </a:fld>
            <a:endParaRPr lang="en-US"/>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4481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5248656"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5" y="1743647"/>
            <a:ext cx="5248656"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5"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Date Placeholder 6">
            <a:extLst>
              <a:ext uri="{FF2B5EF4-FFF2-40B4-BE49-F238E27FC236}">
                <a16:creationId xmlns:a16="http://schemas.microsoft.com/office/drawing/2014/main" id="{996D1DC3-FE4E-4BC2-8CA3-4ED12B138031}"/>
              </a:ext>
            </a:extLst>
          </p:cNvPr>
          <p:cNvSpPr>
            <a:spLocks noGrp="1"/>
          </p:cNvSpPr>
          <p:nvPr>
            <p:ph type="dt" sz="half" idx="10"/>
          </p:nvPr>
        </p:nvSpPr>
        <p:spPr/>
        <p:txBody>
          <a:bodyPr/>
          <a:lstStyle/>
          <a:p>
            <a:fld id="{7D12CBC4-78B2-8940-BADA-0D2F1C791D46}" type="datetime1">
              <a:rPr lang="en-US" smtClean="0"/>
              <a:t>3/21/2023</a:t>
            </a:fld>
            <a:endParaRPr lang="en-US"/>
          </a:p>
        </p:txBody>
      </p:sp>
      <p:sp>
        <p:nvSpPr>
          <p:cNvPr id="8" name="Footer Placeholder 7">
            <a:extLst>
              <a:ext uri="{FF2B5EF4-FFF2-40B4-BE49-F238E27FC236}">
                <a16:creationId xmlns:a16="http://schemas.microsoft.com/office/drawing/2014/main" id="{E24AE993-84F9-4B17-BB98-5AAAFAF3EA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1040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74364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74364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4B58E081-E30E-4521-AEC0-F25E96B2F80B}"/>
              </a:ext>
            </a:extLst>
          </p:cNvPr>
          <p:cNvSpPr>
            <a:spLocks noGrp="1"/>
          </p:cNvSpPr>
          <p:nvPr>
            <p:ph type="dt" sz="half" idx="12"/>
          </p:nvPr>
        </p:nvSpPr>
        <p:spPr/>
        <p:txBody>
          <a:bodyPr/>
          <a:lstStyle/>
          <a:p>
            <a:fld id="{5C989A2D-80C2-034B-8D9E-AA51A80319B6}" type="datetime1">
              <a:rPr lang="en-US" smtClean="0"/>
              <a:t>3/21/2023</a:t>
            </a:fld>
            <a:endParaRPr lang="en-US"/>
          </a:p>
        </p:txBody>
      </p:sp>
      <p:sp>
        <p:nvSpPr>
          <p:cNvPr id="10" name="Footer Placeholder 9">
            <a:extLst>
              <a:ext uri="{FF2B5EF4-FFF2-40B4-BE49-F238E27FC236}">
                <a16:creationId xmlns:a16="http://schemas.microsoft.com/office/drawing/2014/main" id="{8E5D495B-454B-46AE-A85D-594A0B9FDDCC}"/>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0450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 and images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FFCFB8E8-C9F0-4143-9378-EA7F6C76665B}"/>
              </a:ext>
            </a:extLst>
          </p:cNvPr>
          <p:cNvSpPr>
            <a:spLocks noGrp="1"/>
          </p:cNvSpPr>
          <p:nvPr>
            <p:ph type="dt" sz="half" idx="12"/>
          </p:nvPr>
        </p:nvSpPr>
        <p:spPr/>
        <p:txBody>
          <a:bodyPr/>
          <a:lstStyle/>
          <a:p>
            <a:fld id="{8FBD489D-F1B0-CB40-9463-3FA3B2FD61C6}" type="datetime1">
              <a:rPr lang="en-US" smtClean="0"/>
              <a:t>3/21/2023</a:t>
            </a:fld>
            <a:endParaRPr lang="en-US"/>
          </a:p>
        </p:txBody>
      </p:sp>
      <p:sp>
        <p:nvSpPr>
          <p:cNvPr id="10" name="Footer Placeholder 9">
            <a:extLst>
              <a:ext uri="{FF2B5EF4-FFF2-40B4-BE49-F238E27FC236}">
                <a16:creationId xmlns:a16="http://schemas.microsoft.com/office/drawing/2014/main" id="{D7D1B458-DF75-45ED-B8CC-69A72676AB03}"/>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a:lvl1pPr>
          </a:lstStyle>
          <a:p>
            <a:r>
              <a:rPr lang="en-US" dirty="0"/>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a:lvl1pPr>
          </a:lstStyle>
          <a:p>
            <a:r>
              <a:rPr lang="en-US" dirty="0"/>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a:lvl1pPr>
          </a:lstStyle>
          <a:p>
            <a:r>
              <a:rPr lang="en-US" dirty="0"/>
              <a:t>Click icon to add image</a:t>
            </a:r>
          </a:p>
        </p:txBody>
      </p:sp>
    </p:spTree>
    <p:extLst>
      <p:ext uri="{BB962C8B-B14F-4D97-AF65-F5344CB8AC3E}">
        <p14:creationId xmlns:p14="http://schemas.microsoft.com/office/powerpoint/2010/main" val="154642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2377440"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743647"/>
            <a:ext cx="2377440"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743647"/>
            <a:ext cx="2377440"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743647"/>
            <a:ext cx="2377440"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1" name="Date Placeholder 10">
            <a:extLst>
              <a:ext uri="{FF2B5EF4-FFF2-40B4-BE49-F238E27FC236}">
                <a16:creationId xmlns:a16="http://schemas.microsoft.com/office/drawing/2014/main" id="{ADEB3A35-9813-4635-AE9D-3B9F6CA53160}"/>
              </a:ext>
            </a:extLst>
          </p:cNvPr>
          <p:cNvSpPr>
            <a:spLocks noGrp="1"/>
          </p:cNvSpPr>
          <p:nvPr>
            <p:ph type="dt" sz="half" idx="14"/>
          </p:nvPr>
        </p:nvSpPr>
        <p:spPr/>
        <p:txBody>
          <a:bodyPr/>
          <a:lstStyle/>
          <a:p>
            <a:fld id="{E83B53B4-39DB-4A4B-BB84-BB9B18FDF9E7}" type="datetime1">
              <a:rPr lang="en-US" smtClean="0"/>
              <a:t>3/21/2023</a:t>
            </a:fld>
            <a:endParaRPr lang="en-US"/>
          </a:p>
        </p:txBody>
      </p:sp>
      <p:sp>
        <p:nvSpPr>
          <p:cNvPr id="12" name="Footer Placeholder 11">
            <a:extLst>
              <a:ext uri="{FF2B5EF4-FFF2-40B4-BE49-F238E27FC236}">
                <a16:creationId xmlns:a16="http://schemas.microsoft.com/office/drawing/2014/main" id="{2617FC00-CD62-4B48-80A6-4E68401E9601}"/>
              </a:ext>
            </a:extLst>
          </p:cNvPr>
          <p:cNvSpPr>
            <a:spLocks noGrp="1"/>
          </p:cNvSpPr>
          <p:nvPr>
            <p:ph type="ftr" sz="quarter" idx="15"/>
          </p:nvPr>
        </p:nvSpPr>
        <p:spPr/>
        <p:txBody>
          <a:bodyPr/>
          <a:lstStyle/>
          <a:p>
            <a:endParaRPr lang="en-US"/>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70366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609600" y="917577"/>
            <a:ext cx="10972800" cy="535531"/>
          </a:xfrm>
        </p:spPr>
        <p:txBody>
          <a:bodyPr anchor="t" anchorCtr="0"/>
          <a:lstStyle>
            <a:lvl1pPr>
              <a:defRPr sz="3200"/>
            </a:lvl1pPr>
          </a:lstStyle>
          <a:p>
            <a:r>
              <a:rPr lang="en-US" dirty="0"/>
              <a:t>Picture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714501"/>
            <a:ext cx="5372100" cy="4495798"/>
          </a:xfrm>
        </p:spPr>
        <p:txBody>
          <a:bodyPr>
            <a:no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598" y="1714501"/>
            <a:ext cx="5372101" cy="449579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5" name="Date Placeholder 4">
            <a:extLst>
              <a:ext uri="{FF2B5EF4-FFF2-40B4-BE49-F238E27FC236}">
                <a16:creationId xmlns:a16="http://schemas.microsoft.com/office/drawing/2014/main" id="{9CAB3B1C-D783-464F-B951-6F802A18E624}"/>
              </a:ext>
            </a:extLst>
          </p:cNvPr>
          <p:cNvSpPr>
            <a:spLocks noGrp="1"/>
          </p:cNvSpPr>
          <p:nvPr>
            <p:ph type="dt" sz="half" idx="10"/>
          </p:nvPr>
        </p:nvSpPr>
        <p:spPr/>
        <p:txBody>
          <a:bodyPr/>
          <a:lstStyle/>
          <a:p>
            <a:fld id="{D249BAA1-776C-2044-ACFE-7C3B0CBBDCB4}" type="datetime1">
              <a:rPr lang="en-US" smtClean="0"/>
              <a:t>3/21/2023</a:t>
            </a:fld>
            <a:endParaRPr lang="en-US"/>
          </a:p>
        </p:txBody>
      </p:sp>
      <p:sp>
        <p:nvSpPr>
          <p:cNvPr id="6" name="Footer Placeholder 5">
            <a:extLst>
              <a:ext uri="{FF2B5EF4-FFF2-40B4-BE49-F238E27FC236}">
                <a16:creationId xmlns:a16="http://schemas.microsoft.com/office/drawing/2014/main" id="{ECB0C078-A6D5-4C61-A732-EC72F4B2E5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82962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106976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9E748AFF-3166-094E-AEF6-DB3839933393}" type="datetime1">
              <a:rPr lang="en-US" smtClean="0"/>
              <a:t>3/21/2023</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9628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er logo wall">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753E92BF-DB2D-3347-B1C4-3ABDE634C031}" type="datetime1">
              <a:rPr lang="en-US" smtClean="0"/>
              <a:t>3/21/2023</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pic>
        <p:nvPicPr>
          <p:cNvPr id="19" name="Picture 18">
            <a:extLst>
              <a:ext uri="{FF2B5EF4-FFF2-40B4-BE49-F238E27FC236}">
                <a16:creationId xmlns:a16="http://schemas.microsoft.com/office/drawing/2014/main" id="{E24A219A-BE84-4EDF-84E9-7B8C5EE9E57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Tree>
    <p:extLst>
      <p:ext uri="{BB962C8B-B14F-4D97-AF65-F5344CB8AC3E}">
        <p14:creationId xmlns:p14="http://schemas.microsoft.com/office/powerpoint/2010/main" val="3958306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3285F99-D5A6-480F-A674-A76B9194560B}"/>
              </a:ext>
            </a:extLst>
          </p:cNvPr>
          <p:cNvSpPr>
            <a:spLocks noGrp="1"/>
          </p:cNvSpPr>
          <p:nvPr>
            <p:ph type="dt" sz="half" idx="10"/>
          </p:nvPr>
        </p:nvSpPr>
        <p:spPr/>
        <p:txBody>
          <a:bodyPr/>
          <a:lstStyle/>
          <a:p>
            <a:fld id="{AAE926CB-9B0F-2A4C-A80E-E776D7DE5509}" type="datetime1">
              <a:rPr lang="en-US" smtClean="0"/>
              <a:t>3/21/2023</a:t>
            </a:fld>
            <a:endParaRPr lang="en-US"/>
          </a:p>
        </p:txBody>
      </p:sp>
      <p:sp>
        <p:nvSpPr>
          <p:cNvPr id="6" name="Footer Placeholder 5">
            <a:extLst>
              <a:ext uri="{FF2B5EF4-FFF2-40B4-BE49-F238E27FC236}">
                <a16:creationId xmlns:a16="http://schemas.microsoft.com/office/drawing/2014/main" id="{A46AC62E-3DD2-43DB-9AAA-009DDB88F8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61762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70598C-F9FD-5D49-9103-BB0881A0332F}"/>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4" name="Picture 13">
            <a:extLst>
              <a:ext uri="{FF2B5EF4-FFF2-40B4-BE49-F238E27FC236}">
                <a16:creationId xmlns:a16="http://schemas.microsoft.com/office/drawing/2014/main" id="{8AA13C1F-8C67-404B-B806-4F34A751FD2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EC3C1148-056A-4D2E-8A56-17FEC3315C1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71404AB2-CD1E-E043-9113-76522CBAD813}"/>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4118026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0"/>
            <a:ext cx="5248274"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598"/>
            <a:ext cx="5248276"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6" name="Date Placeholder 5">
            <a:extLst>
              <a:ext uri="{FF2B5EF4-FFF2-40B4-BE49-F238E27FC236}">
                <a16:creationId xmlns:a16="http://schemas.microsoft.com/office/drawing/2014/main" id="{B7882DCB-3FBB-4107-96D9-358054987DA9}"/>
              </a:ext>
            </a:extLst>
          </p:cNvPr>
          <p:cNvSpPr>
            <a:spLocks noGrp="1"/>
          </p:cNvSpPr>
          <p:nvPr>
            <p:ph type="dt" sz="half" idx="11"/>
          </p:nvPr>
        </p:nvSpPr>
        <p:spPr/>
        <p:txBody>
          <a:bodyPr/>
          <a:lstStyle/>
          <a:p>
            <a:fld id="{9A109C05-CA0F-E34C-952A-CB075A6616E6}" type="datetime1">
              <a:rPr lang="en-US" smtClean="0"/>
              <a:t>3/21/2023</a:t>
            </a:fld>
            <a:endParaRPr lang="en-US"/>
          </a:p>
        </p:txBody>
      </p:sp>
      <p:sp>
        <p:nvSpPr>
          <p:cNvPr id="7" name="Footer Placeholder 6">
            <a:extLst>
              <a:ext uri="{FF2B5EF4-FFF2-40B4-BE49-F238E27FC236}">
                <a16:creationId xmlns:a16="http://schemas.microsoft.com/office/drawing/2014/main" id="{DE50B923-C7E4-4160-8DCE-6199F6C430EF}"/>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98549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userDrawn="1">
          <p15:clr>
            <a:srgbClr val="9FCC3B"/>
          </p15:clr>
        </p15:guide>
        <p15:guide id="3" orient="horz" pos="1128" userDrawn="1">
          <p15:clr>
            <a:srgbClr val="9FCC3B"/>
          </p15:clr>
        </p15:guide>
        <p15:guide id="4" orient="horz" pos="1344"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1"/>
            <a:ext cx="5248274"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600"/>
            <a:ext cx="5248276"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6" name="Date Placeholder 5">
            <a:extLst>
              <a:ext uri="{FF2B5EF4-FFF2-40B4-BE49-F238E27FC236}">
                <a16:creationId xmlns:a16="http://schemas.microsoft.com/office/drawing/2014/main" id="{CFEA9DE9-1720-43CB-BEB4-4A471EA86C1F}"/>
              </a:ext>
            </a:extLst>
          </p:cNvPr>
          <p:cNvSpPr>
            <a:spLocks noGrp="1"/>
          </p:cNvSpPr>
          <p:nvPr>
            <p:ph type="dt" sz="half" idx="11"/>
          </p:nvPr>
        </p:nvSpPr>
        <p:spPr/>
        <p:txBody>
          <a:bodyPr/>
          <a:lstStyle/>
          <a:p>
            <a:fld id="{9D26F4BB-042D-1846-B82D-51DA30BC67B4}" type="datetime1">
              <a:rPr lang="en-US" smtClean="0"/>
              <a:t>3/21/2023</a:t>
            </a:fld>
            <a:endParaRPr lang="en-US"/>
          </a:p>
        </p:txBody>
      </p:sp>
      <p:sp>
        <p:nvSpPr>
          <p:cNvPr id="7" name="Footer Placeholder 6">
            <a:extLst>
              <a:ext uri="{FF2B5EF4-FFF2-40B4-BE49-F238E27FC236}">
                <a16:creationId xmlns:a16="http://schemas.microsoft.com/office/drawing/2014/main" id="{C644196F-CE34-473D-A802-821F7968F214}"/>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92114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userDrawn="1">
          <p15:clr>
            <a:srgbClr val="9FCC3B"/>
          </p15:clr>
        </p15:guide>
        <p15:guide id="3" orient="horz" pos="1128" userDrawn="1">
          <p15:clr>
            <a:srgbClr val="9FCC3B"/>
          </p15:clr>
        </p15:guide>
        <p15:guide id="4" orient="horz" pos="1344"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09599" y="1995221"/>
            <a:ext cx="8067261" cy="1900504"/>
          </a:xfrm>
        </p:spPr>
        <p:txBody>
          <a:bodyPr anchor="b" anchorCtr="0"/>
          <a:lstStyle>
            <a:lvl1pPr>
              <a:defRPr sz="4400"/>
            </a:lvl1pPr>
          </a:lstStyle>
          <a:p>
            <a:r>
              <a:rPr lang="en-US" dirty="0"/>
              <a:t>Enter quote here. Reposition quote mark graphics to frame the quote.</a:t>
            </a:r>
          </a:p>
        </p:txBody>
      </p:sp>
      <p:sp>
        <p:nvSpPr>
          <p:cNvPr id="6" name="Text Placeholder 15">
            <a:extLst>
              <a:ext uri="{FF2B5EF4-FFF2-40B4-BE49-F238E27FC236}">
                <a16:creationId xmlns:a16="http://schemas.microsoft.com/office/drawing/2014/main" id="{2AB32ED6-534B-4417-86C2-7D43CBC56BD1}"/>
              </a:ext>
            </a:extLst>
          </p:cNvPr>
          <p:cNvSpPr>
            <a:spLocks noGrp="1"/>
          </p:cNvSpPr>
          <p:nvPr>
            <p:ph type="body" sz="quarter" idx="13" hasCustomPrompt="1"/>
          </p:nvPr>
        </p:nvSpPr>
        <p:spPr>
          <a:xfrm>
            <a:off x="300036" y="1981200"/>
            <a:ext cx="309563" cy="309563"/>
          </a:xfrm>
          <a:blipFill>
            <a:blip r:embed="rId2">
              <a:duotone>
                <a:prstClr val="black"/>
                <a:srgbClr val="191919">
                  <a:tint val="45000"/>
                  <a:satMod val="400000"/>
                </a:srgbClr>
              </a:duotone>
              <a:extLst>
                <a:ext uri="{BEBA8EAE-BF5A-486C-A8C5-ECC9F3942E4B}">
                  <a14:imgProps xmlns:a14="http://schemas.microsoft.com/office/drawing/2010/main">
                    <a14:imgLayer r:embed="rId3">
                      <a14:imgEffect>
                        <a14:brightnessContrast bright="-80000" contrast="-40000"/>
                      </a14:imgEffect>
                    </a14:imgLayer>
                  </a14:imgProps>
                </a:ext>
              </a:extLst>
            </a:blip>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7" name="Text Placeholder 15">
            <a:extLst>
              <a:ext uri="{FF2B5EF4-FFF2-40B4-BE49-F238E27FC236}">
                <a16:creationId xmlns:a16="http://schemas.microsoft.com/office/drawing/2014/main" id="{12DE8EBE-FC95-451D-BADD-B5580296FA70}"/>
              </a:ext>
            </a:extLst>
          </p:cNvPr>
          <p:cNvSpPr>
            <a:spLocks noGrp="1"/>
          </p:cNvSpPr>
          <p:nvPr>
            <p:ph type="body" sz="quarter" idx="14" hasCustomPrompt="1"/>
          </p:nvPr>
        </p:nvSpPr>
        <p:spPr>
          <a:xfrm>
            <a:off x="5264150" y="3274218"/>
            <a:ext cx="309563" cy="309563"/>
          </a:xfrm>
          <a:blipFill>
            <a:blip r:embed="rId4">
              <a:extLst>
                <a:ext uri="{BEBA8EAE-BF5A-486C-A8C5-ECC9F3942E4B}">
                  <a14:imgProps xmlns:a14="http://schemas.microsoft.com/office/drawing/2010/main">
                    <a14:imgLayer r:embed="rId5">
                      <a14:imgEffect>
                        <a14:brightnessContrast bright="-80000"/>
                      </a14:imgEffect>
                    </a14:imgLayer>
                  </a14:imgProps>
                </a:ext>
              </a:extLst>
            </a:blip>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09599" y="4127500"/>
            <a:ext cx="8067261" cy="369332"/>
          </a:xfrm>
        </p:spPr>
        <p:txBody>
          <a:bodyPr/>
          <a:lstStyle>
            <a:lvl1pPr marL="0" indent="0">
              <a:spcAft>
                <a:spcPts val="0"/>
              </a:spcAft>
              <a:buNone/>
              <a:defRPr sz="2000"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09599" y="4496832"/>
            <a:ext cx="8067261" cy="313932"/>
          </a:xfrm>
        </p:spPr>
        <p:txBody>
          <a:bodyPr/>
          <a:lstStyle>
            <a:lvl1pPr marL="0" indent="0">
              <a:buNone/>
              <a:defRPr sz="1600"/>
            </a:lvl1pPr>
          </a:lstStyle>
          <a:p>
            <a:pPr lvl="0"/>
            <a:r>
              <a:rPr lang="en-US" dirty="0"/>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p>
            <a:fld id="{09074AA5-C151-0A45-9F77-42A18481B716}" type="datetime1">
              <a:rPr lang="en-US" smtClean="0"/>
              <a:t>3/21/2023</a:t>
            </a:fld>
            <a:endParaRPr lang="en-US"/>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p>
            <a:endParaRPr lang="en-US"/>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0087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userDrawn="1">
          <p15:clr>
            <a:srgbClr val="FBAE40"/>
          </p15:clr>
        </p15:guide>
        <p15:guide id="2" orient="horz" pos="2592"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4A7C147-BC45-674B-AE25-F0E6FE1A80D9}"/>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3" name="Picture 2">
            <a:extLst>
              <a:ext uri="{FF2B5EF4-FFF2-40B4-BE49-F238E27FC236}">
                <a16:creationId xmlns:a16="http://schemas.microsoft.com/office/drawing/2014/main" id="{E111A3FE-4D6A-4FEE-B1CD-1FE73B8F23C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solidFill>
                  <a:schemeClr val="bg1"/>
                </a:solidFill>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1BCA4EF0-1C08-984D-AE30-485386C628DD}" type="datetime1">
              <a:rPr lang="en-US" smtClean="0"/>
              <a:t>3/21/2023</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bg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C9653DC5-2FA5-48AF-A9A7-D45B3AFBBE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
        <p:nvSpPr>
          <p:cNvPr id="9" name="TextBox 8">
            <a:extLst>
              <a:ext uri="{FF2B5EF4-FFF2-40B4-BE49-F238E27FC236}">
                <a16:creationId xmlns:a16="http://schemas.microsoft.com/office/drawing/2014/main" id="{27B5462C-ED70-BD43-851A-A77B2A3C7D69}"/>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solidFill>
                  <a:schemeClr val="bg2"/>
                </a:solidFill>
              </a:rPr>
              <a:t>© 2022, Amazon Web Services, Inc. or its affiliates.</a:t>
            </a:r>
          </a:p>
        </p:txBody>
      </p:sp>
    </p:spTree>
    <p:extLst>
      <p:ext uri="{BB962C8B-B14F-4D97-AF65-F5344CB8AC3E}">
        <p14:creationId xmlns:p14="http://schemas.microsoft.com/office/powerpoint/2010/main" val="398074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Header Opti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498617F-F812-B349-9462-CD49E75DAF16}"/>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9" name="Picture 8">
            <a:extLst>
              <a:ext uri="{FF2B5EF4-FFF2-40B4-BE49-F238E27FC236}">
                <a16:creationId xmlns:a16="http://schemas.microsoft.com/office/drawing/2014/main" id="{8B743620-822C-4F2E-9998-6E304D954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solidFill>
                  <a:schemeClr val="bg1"/>
                </a:solidFill>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88878D73-E55C-924B-83AA-A88F60D2E450}" type="datetime1">
              <a:rPr lang="en-US" smtClean="0"/>
              <a:t>3/21/2023</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bg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6EBB277A-E73E-44FD-8B68-712635016B7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
        <p:nvSpPr>
          <p:cNvPr id="11" name="TextBox 10">
            <a:extLst>
              <a:ext uri="{FF2B5EF4-FFF2-40B4-BE49-F238E27FC236}">
                <a16:creationId xmlns:a16="http://schemas.microsoft.com/office/drawing/2014/main" id="{23F55441-43FF-7C49-8C05-26D176913114}"/>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solidFill>
                  <a:schemeClr val="bg2"/>
                </a:solidFill>
              </a:rPr>
              <a:t>© 2023, Amazon Web Services, Inc. or its affiliates.</a:t>
            </a:r>
          </a:p>
        </p:txBody>
      </p:sp>
    </p:spTree>
    <p:extLst>
      <p:ext uri="{BB962C8B-B14F-4D97-AF65-F5344CB8AC3E}">
        <p14:creationId xmlns:p14="http://schemas.microsoft.com/office/powerpoint/2010/main" val="54313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Header Option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C5505E3-A947-274A-8299-2F4CEF6CA0D4}"/>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0" name="Picture 9">
            <a:extLst>
              <a:ext uri="{FF2B5EF4-FFF2-40B4-BE49-F238E27FC236}">
                <a16:creationId xmlns:a16="http://schemas.microsoft.com/office/drawing/2014/main" id="{81B7E57E-945E-46D1-BD61-D6921E80A82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solidFill>
                  <a:schemeClr val="bg1"/>
                </a:solidFill>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CE0A3C87-BAE1-D54A-BE14-A6BCFE00035F}" type="datetime1">
              <a:rPr lang="en-US" smtClean="0"/>
              <a:t>3/21/2023</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bg1"/>
                </a:solidFill>
              </a:defRPr>
            </a:lvl1p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7CC9D5AE-F78A-447A-B97A-B17D1F140DD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
        <p:nvSpPr>
          <p:cNvPr id="11" name="TextBox 10">
            <a:extLst>
              <a:ext uri="{FF2B5EF4-FFF2-40B4-BE49-F238E27FC236}">
                <a16:creationId xmlns:a16="http://schemas.microsoft.com/office/drawing/2014/main" id="{225CA56A-6FC7-4D4A-BECF-DBA8E49F114F}"/>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solidFill>
                  <a:schemeClr val="bg2"/>
                </a:solidFill>
              </a:rPr>
              <a:t>© 2022, Amazon Web Services, Inc. or its affiliates.</a:t>
            </a:r>
          </a:p>
        </p:txBody>
      </p:sp>
    </p:spTree>
    <p:extLst>
      <p:ext uri="{BB962C8B-B14F-4D97-AF65-F5344CB8AC3E}">
        <p14:creationId xmlns:p14="http://schemas.microsoft.com/office/powerpoint/2010/main" val="3838102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Header Option 3">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6869582-C954-4848-A716-4963E9557247}"/>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9" name="Picture 8">
            <a:extLst>
              <a:ext uri="{FF2B5EF4-FFF2-40B4-BE49-F238E27FC236}">
                <a16:creationId xmlns:a16="http://schemas.microsoft.com/office/drawing/2014/main" id="{58DC681A-4CAC-414A-BE68-FA43BF7A2EA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22" t="622"/>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solidFill>
                  <a:schemeClr val="bg1"/>
                </a:solidFill>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17DF0B7E-ED54-C549-90DC-735B5ECBD42D}" type="datetime1">
              <a:rPr lang="en-US" smtClean="0"/>
              <a:t>3/21/2023</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bg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B747B2CE-FC92-4FCD-A01E-FCAD64CBFC9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
        <p:nvSpPr>
          <p:cNvPr id="11" name="TextBox 10">
            <a:extLst>
              <a:ext uri="{FF2B5EF4-FFF2-40B4-BE49-F238E27FC236}">
                <a16:creationId xmlns:a16="http://schemas.microsoft.com/office/drawing/2014/main" id="{E15BBED4-42D6-3C44-9D08-4EC777D64048}"/>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solidFill>
                  <a:schemeClr val="bg2"/>
                </a:solidFill>
              </a:rPr>
              <a:t>© 2022, Amazon Web Services, Inc. or its affiliates.</a:t>
            </a:r>
          </a:p>
        </p:txBody>
      </p:sp>
    </p:spTree>
    <p:extLst>
      <p:ext uri="{BB962C8B-B14F-4D97-AF65-F5344CB8AC3E}">
        <p14:creationId xmlns:p14="http://schemas.microsoft.com/office/powerpoint/2010/main" val="329398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A09EAB3-8007-4FDC-BADB-BADCE0CE1871}"/>
              </a:ext>
            </a:extLst>
          </p:cNvPr>
          <p:cNvSpPr>
            <a:spLocks noGrp="1"/>
          </p:cNvSpPr>
          <p:nvPr>
            <p:ph type="dt" sz="half" idx="10"/>
          </p:nvPr>
        </p:nvSpPr>
        <p:spPr/>
        <p:txBody>
          <a:bodyPr/>
          <a:lstStyle/>
          <a:p>
            <a:fld id="{AFCEF566-6388-0347-9221-50EF0BCFE9D6}" type="datetime1">
              <a:rPr lang="en-US" smtClean="0"/>
              <a:t>3/21/2023</a:t>
            </a:fld>
            <a:endParaRPr lang="en-US"/>
          </a:p>
        </p:txBody>
      </p:sp>
      <p:sp>
        <p:nvSpPr>
          <p:cNvPr id="5" name="Footer Placeholder 4">
            <a:extLst>
              <a:ext uri="{FF2B5EF4-FFF2-40B4-BE49-F238E27FC236}">
                <a16:creationId xmlns:a16="http://schemas.microsoft.com/office/drawing/2014/main" id="{A5375AEC-53B6-4043-9677-30AD83B02F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913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D810155-AFE0-49FD-8E9F-C55D662327A4}"/>
              </a:ext>
            </a:extLst>
          </p:cNvPr>
          <p:cNvSpPr>
            <a:spLocks noGrp="1"/>
          </p:cNvSpPr>
          <p:nvPr>
            <p:ph type="dt" sz="half" idx="10"/>
          </p:nvPr>
        </p:nvSpPr>
        <p:spPr/>
        <p:txBody>
          <a:bodyPr/>
          <a:lstStyle/>
          <a:p>
            <a:fld id="{AC620E75-86A2-5048-9E95-5A3718CC37BB}" type="datetime1">
              <a:rPr lang="en-US" smtClean="0"/>
              <a:t>3/21/2023</a:t>
            </a:fld>
            <a:endParaRPr lang="en-US"/>
          </a:p>
        </p:txBody>
      </p:sp>
      <p:sp>
        <p:nvSpPr>
          <p:cNvPr id="6" name="Footer Placeholder 5">
            <a:extLst>
              <a:ext uri="{FF2B5EF4-FFF2-40B4-BE49-F238E27FC236}">
                <a16:creationId xmlns:a16="http://schemas.microsoft.com/office/drawing/2014/main" id="{C99A757A-A572-48F6-B0E7-EBDAFBA598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78531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amp;A">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750238"/>
          </a:xfrm>
        </p:spPr>
        <p:txBody>
          <a:bodyPr/>
          <a:lstStyle>
            <a:lvl1pPr>
              <a:defRPr sz="2800" b="1">
                <a:latin typeface="+mn-lt"/>
              </a:defRPr>
            </a:lvl1pPr>
          </a:lstStyle>
          <a:p>
            <a:r>
              <a:rPr lang="en-US" dirty="0"/>
              <a:t>Enter subtitle</a:t>
            </a:r>
          </a:p>
        </p:txBody>
      </p:sp>
      <p:sp>
        <p:nvSpPr>
          <p:cNvPr id="3" name="Date Placeholder 2">
            <a:extLst>
              <a:ext uri="{FF2B5EF4-FFF2-40B4-BE49-F238E27FC236}">
                <a16:creationId xmlns:a16="http://schemas.microsoft.com/office/drawing/2014/main" id="{35841FE7-5B7D-4299-B262-F8E574B50BA0}"/>
              </a:ext>
            </a:extLst>
          </p:cNvPr>
          <p:cNvSpPr>
            <a:spLocks noGrp="1"/>
          </p:cNvSpPr>
          <p:nvPr>
            <p:ph type="dt" sz="half" idx="10"/>
          </p:nvPr>
        </p:nvSpPr>
        <p:spPr/>
        <p:txBody>
          <a:bodyPr/>
          <a:lstStyle/>
          <a:p>
            <a:fld id="{45238E47-0159-EE4B-882C-434939001FD7}" type="datetime1">
              <a:rPr lang="en-US" smtClean="0"/>
              <a:t>3/21/2023</a:t>
            </a:fld>
            <a:endParaRPr lang="en-US"/>
          </a:p>
        </p:txBody>
      </p:sp>
      <p:sp>
        <p:nvSpPr>
          <p:cNvPr id="4" name="Footer Placeholder 3">
            <a:extLst>
              <a:ext uri="{FF2B5EF4-FFF2-40B4-BE49-F238E27FC236}">
                <a16:creationId xmlns:a16="http://schemas.microsoft.com/office/drawing/2014/main" id="{728617C0-A817-49E3-9857-07752AB401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28875"/>
            <a:ext cx="6867525" cy="955666"/>
          </a:xfrm>
          <a:prstGeom prst="rect">
            <a:avLst/>
          </a:prstGeom>
          <a:noFill/>
        </p:spPr>
        <p:txBody>
          <a:bodyPr wrap="square" lIns="0" rtlCol="0">
            <a:noAutofit/>
          </a:bodyPr>
          <a:lstStyle/>
          <a:p>
            <a:r>
              <a:rPr lang="en-US" sz="4800" dirty="0">
                <a:solidFill>
                  <a:schemeClr val="tx2"/>
                </a:solidFill>
                <a:latin typeface="+mj-lt"/>
              </a:rPr>
              <a:t>Q&amp;A</a:t>
            </a:r>
          </a:p>
        </p:txBody>
      </p:sp>
      <p:pic>
        <p:nvPicPr>
          <p:cNvPr id="8" name="Picture 7">
            <a:extLst>
              <a:ext uri="{FF2B5EF4-FFF2-40B4-BE49-F238E27FC236}">
                <a16:creationId xmlns:a16="http://schemas.microsoft.com/office/drawing/2014/main" id="{FC6FF82B-B4E0-4C97-87F3-C1C0B88375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Tree>
    <p:extLst>
      <p:ext uri="{BB962C8B-B14F-4D97-AF65-F5344CB8AC3E}">
        <p14:creationId xmlns:p14="http://schemas.microsoft.com/office/powerpoint/2010/main" val="27667581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Option 3">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FFD3649-EC7D-7442-A809-81657EE7E1E9}"/>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3" name="Picture 12">
            <a:extLst>
              <a:ext uri="{FF2B5EF4-FFF2-40B4-BE49-F238E27FC236}">
                <a16:creationId xmlns:a16="http://schemas.microsoft.com/office/drawing/2014/main" id="{297EE93C-8CD6-4A71-B69D-AC03D8B4788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488B6A2E-651A-457E-8C8A-B244A6490F4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CFDC6EE5-A2E8-D246-BF68-1D28BD45CDC8}"/>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629371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p:spPr>
        <p:txBody>
          <a:bodyPr anchor="ctr" anchorCtr="0"/>
          <a:lstStyle>
            <a:lvl1pPr>
              <a:defRPr sz="4400"/>
            </a:lvl1pPr>
          </a:lstStyle>
          <a:p>
            <a:r>
              <a:rPr lang="en-US" dirty="0"/>
              <a:t>Video or demo divider: Enter “Video” or “Demo” here</a:t>
            </a:r>
          </a:p>
        </p:txBody>
      </p:sp>
    </p:spTree>
    <p:extLst>
      <p:ext uri="{BB962C8B-B14F-4D97-AF65-F5344CB8AC3E}">
        <p14:creationId xmlns:p14="http://schemas.microsoft.com/office/powerpoint/2010/main" val="328746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a:lvl1pPr>
          </a:lstStyle>
          <a:p>
            <a:r>
              <a:rPr lang="en-US"/>
              <a:t>Click icon to add media</a:t>
            </a:r>
            <a:endParaRPr lang="en-US" dirty="0"/>
          </a:p>
        </p:txBody>
      </p:sp>
    </p:spTree>
    <p:extLst>
      <p:ext uri="{BB962C8B-B14F-4D97-AF65-F5344CB8AC3E}">
        <p14:creationId xmlns:p14="http://schemas.microsoft.com/office/powerpoint/2010/main" val="352729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609600" y="914401"/>
            <a:ext cx="10972800" cy="535531"/>
          </a:xfrm>
        </p:spPr>
        <p:txBody>
          <a:bodyPr anchor="t" anchorCtr="0"/>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1714501"/>
            <a:ext cx="5372100" cy="4484688"/>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8" y="1725611"/>
            <a:ext cx="5372101" cy="448468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385405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F94D6F-FC6C-41D8-A694-AB55DA3B3D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5" y="3621643"/>
            <a:ext cx="1994088"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5" y="3990975"/>
            <a:ext cx="1994088"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6DE47C1B-9823-854C-8FC6-58F8E22B8A4D}"/>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159671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ank You Opti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EFCB8B8-979C-4AAB-AA82-9F25D385BCB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3E16ADEE-A578-41C2-B493-75D763483DD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75FEEA95-958F-F44C-AAA3-09B9452CE1FD}"/>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2023, Amazon Web Services, Inc. or its affiliates.</a:t>
            </a:r>
          </a:p>
        </p:txBody>
      </p:sp>
    </p:spTree>
    <p:extLst>
      <p:ext uri="{BB962C8B-B14F-4D97-AF65-F5344CB8AC3E}">
        <p14:creationId xmlns:p14="http://schemas.microsoft.com/office/powerpoint/2010/main" val="3721334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ank You Option 2">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12AE363-E174-413B-A5D8-84EF1024818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8" name="Picture 17">
            <a:extLst>
              <a:ext uri="{FF2B5EF4-FFF2-40B4-BE49-F238E27FC236}">
                <a16:creationId xmlns:a16="http://schemas.microsoft.com/office/drawing/2014/main" id="{19441FA0-CE4F-4F88-AFA5-9F5F35AEAC9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3ABA8C39-777F-684D-8242-367D308F9BA4}"/>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970302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ank You Option 3">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8EE2A75-D393-46AE-BBAB-0EB32F6FE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928F8823-16AD-42DA-A614-DCACD2208F4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EF3750FA-CCE9-D940-A28D-F13B1DD2694A}"/>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14227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 You Option 4">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0280A60-AE9B-4B6A-975D-35CFC5451D0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8" name="Picture 17">
            <a:extLst>
              <a:ext uri="{FF2B5EF4-FFF2-40B4-BE49-F238E27FC236}">
                <a16:creationId xmlns:a16="http://schemas.microsoft.com/office/drawing/2014/main" id="{8DBA1DAC-1D4B-40F4-ACDC-8B1BBF1C87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9F2E31EA-21A2-FF44-AD98-A337F0AC7744}"/>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3039924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ank You Option 5">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A117F34-934F-4076-88D3-D782D6ECB1B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EE6DD6ED-B434-44E1-9073-080A5502132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14580923-8512-4B48-A0F8-5A03AFDC12EB}"/>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4008533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ank You Option 6">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E2AD207-CE0A-4D3E-A94F-E95D4794AFD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8" name="Picture 17">
            <a:extLst>
              <a:ext uri="{FF2B5EF4-FFF2-40B4-BE49-F238E27FC236}">
                <a16:creationId xmlns:a16="http://schemas.microsoft.com/office/drawing/2014/main" id="{D60403C0-1408-4AB8-AC0D-3344701613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C106C4A0-E008-AF40-A0A4-F6D3E2262BF2}"/>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99838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Option 4">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FFA55E-8897-9A41-8D38-3A37E6B97CE7}"/>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4" name="Picture 13">
            <a:extLst>
              <a:ext uri="{FF2B5EF4-FFF2-40B4-BE49-F238E27FC236}">
                <a16:creationId xmlns:a16="http://schemas.microsoft.com/office/drawing/2014/main" id="{0B70BFFB-0093-421A-9336-050D9022277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752C837-8B15-4323-B556-694D8B67EB0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CDD36350-F82A-564A-B8D6-7F2965BC26E3}"/>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89932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ank You Option 7">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8E68949-CE6F-4504-96F3-8F99C5B8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0671C6C3-7C2E-4D24-9F84-3E2DEF1FCDB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5525BA49-B787-0C49-8233-C61C54AABDAE}"/>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628786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Option 8">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6BDE67F-978F-4031-B3D3-DF4DCF6C952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8" name="Picture 17">
            <a:extLst>
              <a:ext uri="{FF2B5EF4-FFF2-40B4-BE49-F238E27FC236}">
                <a16:creationId xmlns:a16="http://schemas.microsoft.com/office/drawing/2014/main" id="{D3C07751-4F3B-497E-8AF1-D21E863BFF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4E7381D2-C898-9449-A219-8E5E362AFF1C}"/>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2977307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Option 9">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A8B14CE-D48C-4755-97B8-C8D09BC4284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15648ED2-18BC-4FB2-A0B0-A4E9591C6FA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F9580C33-977B-1D4A-B63F-0B8B3ABF71AD}"/>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1653440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ank You Option 10">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999E97E-66C6-4818-BD73-FD1DEC2A17A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8" name="Picture 17">
            <a:extLst>
              <a:ext uri="{FF2B5EF4-FFF2-40B4-BE49-F238E27FC236}">
                <a16:creationId xmlns:a16="http://schemas.microsoft.com/office/drawing/2014/main" id="{16789FEF-D4F7-47D3-A383-DA944A00FD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8ADD7FC2-5EEC-3D48-BF64-E6A0A5BB190A}"/>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388654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ank You Option 11">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A4623BD-B67C-4E55-8A2B-78F2A27CCA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35" t="1235"/>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736FF5C0-6635-46BC-9E97-5290814648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7299DA96-41C2-AF40-89EB-395D326D4292}"/>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1906873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A33D-5535-4C9A-8FE3-B37ABA63B4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93D77A-024C-472F-B312-4E06A5BAE0BA}"/>
              </a:ext>
            </a:extLst>
          </p:cNvPr>
          <p:cNvSpPr>
            <a:spLocks noGrp="1"/>
          </p:cNvSpPr>
          <p:nvPr>
            <p:ph type="body" orient="vert" idx="1"/>
          </p:nvPr>
        </p:nvSpPr>
        <p:spPr>
          <a:xfrm>
            <a:off x="609600" y="1718982"/>
            <a:ext cx="10972800" cy="44913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D7BCF1F-274F-4C05-8696-189CDAE0C33B}"/>
              </a:ext>
            </a:extLst>
          </p:cNvPr>
          <p:cNvSpPr>
            <a:spLocks noGrp="1"/>
          </p:cNvSpPr>
          <p:nvPr>
            <p:ph type="dt" sz="half" idx="10"/>
          </p:nvPr>
        </p:nvSpPr>
        <p:spPr/>
        <p:txBody>
          <a:bodyPr/>
          <a:lstStyle/>
          <a:p>
            <a:fld id="{A9067D4A-4923-4346-B635-234BFD593ACE}" type="datetime1">
              <a:rPr lang="en-US" smtClean="0"/>
              <a:t>3/21/2023</a:t>
            </a:fld>
            <a:endParaRPr lang="en-US"/>
          </a:p>
        </p:txBody>
      </p:sp>
      <p:sp>
        <p:nvSpPr>
          <p:cNvPr id="5" name="Footer Placeholder 4">
            <a:extLst>
              <a:ext uri="{FF2B5EF4-FFF2-40B4-BE49-F238E27FC236}">
                <a16:creationId xmlns:a16="http://schemas.microsoft.com/office/drawing/2014/main" id="{34FBB62C-DD5C-4CC6-98BC-330285579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0D4DAD-D906-4444-864A-7CED33CEDEB5}"/>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248409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2CA4B-F100-498A-9F95-D1048E98B369}"/>
              </a:ext>
            </a:extLst>
          </p:cNvPr>
          <p:cNvSpPr>
            <a:spLocks noGrp="1"/>
          </p:cNvSpPr>
          <p:nvPr>
            <p:ph type="title" orient="vert"/>
          </p:nvPr>
        </p:nvSpPr>
        <p:spPr>
          <a:xfrm>
            <a:off x="8724900" y="914399"/>
            <a:ext cx="2857500" cy="52959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442DEB-18AA-41C3-A034-B81C2006971D}"/>
              </a:ext>
            </a:extLst>
          </p:cNvPr>
          <p:cNvSpPr>
            <a:spLocks noGrp="1"/>
          </p:cNvSpPr>
          <p:nvPr>
            <p:ph type="body" orient="vert" idx="1"/>
          </p:nvPr>
        </p:nvSpPr>
        <p:spPr>
          <a:xfrm>
            <a:off x="609600" y="914399"/>
            <a:ext cx="7962900" cy="52959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98874D-2362-4107-9CFB-6624C519CF0C}"/>
              </a:ext>
            </a:extLst>
          </p:cNvPr>
          <p:cNvSpPr>
            <a:spLocks noGrp="1"/>
          </p:cNvSpPr>
          <p:nvPr>
            <p:ph type="dt" sz="half" idx="10"/>
          </p:nvPr>
        </p:nvSpPr>
        <p:spPr/>
        <p:txBody>
          <a:bodyPr/>
          <a:lstStyle/>
          <a:p>
            <a:fld id="{5C35826F-B227-5941-8A85-F47224811741}" type="datetime1">
              <a:rPr lang="en-US" smtClean="0"/>
              <a:t>3/21/2023</a:t>
            </a:fld>
            <a:endParaRPr lang="en-US"/>
          </a:p>
        </p:txBody>
      </p:sp>
      <p:sp>
        <p:nvSpPr>
          <p:cNvPr id="5" name="Footer Placeholder 4">
            <a:extLst>
              <a:ext uri="{FF2B5EF4-FFF2-40B4-BE49-F238E27FC236}">
                <a16:creationId xmlns:a16="http://schemas.microsoft.com/office/drawing/2014/main" id="{0C81FEF1-5834-4539-A37C-ED5E275C6D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AA1474-147C-4D4E-B55D-24F747B205EB}"/>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284774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0999" y="6337300"/>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A252AA-410C-4410-AE45-9D483892FCD8}"/>
              </a:ext>
            </a:extLst>
          </p:cNvPr>
          <p:cNvSpPr/>
          <p:nvPr userDrawn="1"/>
        </p:nvSpPr>
        <p:spPr>
          <a:xfrm>
            <a:off x="380999" y="163722"/>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904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Option 5">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70F4B93-A218-1540-B0A7-FC41562B779D}"/>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3" name="Picture 12">
            <a:extLst>
              <a:ext uri="{FF2B5EF4-FFF2-40B4-BE49-F238E27FC236}">
                <a16:creationId xmlns:a16="http://schemas.microsoft.com/office/drawing/2014/main" id="{8DBAA309-92EA-4379-8B36-A33B00AC084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0DAF1986-D3EC-4508-B4AE-6FD7EB2C4BB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D816E614-990B-3549-B91E-4095AAF0B57F}"/>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2023, Amazon Web Services, Inc. or its affiliates.</a:t>
            </a:r>
          </a:p>
        </p:txBody>
      </p:sp>
    </p:spTree>
    <p:extLst>
      <p:ext uri="{BB962C8B-B14F-4D97-AF65-F5344CB8AC3E}">
        <p14:creationId xmlns:p14="http://schemas.microsoft.com/office/powerpoint/2010/main" val="3245892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Option 6">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6038B7A-1073-8C48-844A-2A9525737464}"/>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4" name="Picture 13">
            <a:extLst>
              <a:ext uri="{FF2B5EF4-FFF2-40B4-BE49-F238E27FC236}">
                <a16:creationId xmlns:a16="http://schemas.microsoft.com/office/drawing/2014/main" id="{C268F13E-C214-4B8D-880A-BA0FCE0C91B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80A55CA1-6184-4FB5-87BA-30693AEB28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AFB37FB0-3553-F641-BDF0-3F760474EABB}"/>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43329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Option 7">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9ABCC49-B2C3-7F41-BBC4-ABD73D96106B}"/>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3" name="Picture 12">
            <a:extLst>
              <a:ext uri="{FF2B5EF4-FFF2-40B4-BE49-F238E27FC236}">
                <a16:creationId xmlns:a16="http://schemas.microsoft.com/office/drawing/2014/main" id="{485600E0-7AB0-4031-A612-7B2CCBEE75A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5FF732DC-4284-43E0-914C-F49005F1286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E3C5DAC4-204D-864C-A158-551C9BAF81E1}"/>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1022918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44958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p>
            <a:fld id="{CC499AF5-2327-824D-96F8-049FFAF576CD}" type="datetime1">
              <a:rPr lang="en-US" smtClean="0"/>
              <a:t>3/21/2023</a:t>
            </a:fld>
            <a:endParaRPr lang="en-US"/>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061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609600" y="914401"/>
            <a:ext cx="10972800" cy="535531"/>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609600" y="1718983"/>
            <a:ext cx="10972800" cy="2203680"/>
          </a:xfrm>
          <a:prstGeom prst="rect">
            <a:avLst/>
          </a:prstGeom>
        </p:spPr>
        <p:txBody>
          <a:bodyPr vert="horz" wrap="square" lIns="0" tIns="45720" rIns="0" bIns="4572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241C11DC-CF14-304A-B650-52BBF25E1B60}" type="datetime1">
              <a:rPr lang="en-US" smtClean="0"/>
              <a:t>3/21/2023</a:t>
            </a:fld>
            <a:endParaRPr lang="en-US"/>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929200" y="6289500"/>
            <a:ext cx="2743200" cy="365125"/>
          </a:xfrm>
          <a:prstGeom prst="rect">
            <a:avLst/>
          </a:prstGeom>
        </p:spPr>
        <p:txBody>
          <a:bodyPr vert="horz" lIns="91440" tIns="45720" rIns="91440" bIns="45720" rtlCol="0" anchor="ctr"/>
          <a:lstStyle>
            <a:lvl1pPr algn="r">
              <a:defRPr sz="900">
                <a:solidFill>
                  <a:schemeClr val="tx2"/>
                </a:solidFill>
              </a:defRPr>
            </a:lvl1pPr>
          </a:lstStyle>
          <a:p>
            <a:fld id="{EB4B8DE2-A4E8-46E4-8BBF-D75455EFF32C}" type="slidenum">
              <a:rPr lang="en-US" smtClean="0"/>
              <a:pPr/>
              <a:t>‹#›</a:t>
            </a:fld>
            <a:endParaRPr lang="en-US"/>
          </a:p>
        </p:txBody>
      </p:sp>
      <p:sp>
        <p:nvSpPr>
          <p:cNvPr id="9" name="Text Placeholder 10">
            <a:extLst>
              <a:ext uri="{FF2B5EF4-FFF2-40B4-BE49-F238E27FC236}">
                <a16:creationId xmlns:a16="http://schemas.microsoft.com/office/drawing/2014/main" id="{AB08AA2C-B509-4BA9-B3D5-46E288298CEC}"/>
              </a:ext>
            </a:extLst>
          </p:cNvPr>
          <p:cNvSpPr txBox="1">
            <a:spLocks/>
          </p:cNvSpPr>
          <p:nvPr userDrawn="1"/>
        </p:nvSpPr>
        <p:spPr>
          <a:xfrm>
            <a:off x="609600" y="324282"/>
            <a:ext cx="10972800" cy="241300"/>
          </a:xfrm>
          <a:prstGeom prst="rect">
            <a:avLst/>
          </a:prstGeom>
          <a:solidFill>
            <a:schemeClr val="bg2"/>
          </a:solidFill>
        </p:spPr>
        <p:txBody>
          <a:bodyPr lIns="0"/>
          <a:lstStyle>
            <a:lvl1pPr marL="0" indent="0" algn="l" defTabSz="914400" rtl="0" eaLnBrk="1" latinLnBrk="0" hangingPunct="1">
              <a:lnSpc>
                <a:spcPct val="90000"/>
              </a:lnSpc>
              <a:spcBef>
                <a:spcPts val="0"/>
              </a:spcBef>
              <a:spcAft>
                <a:spcPts val="900"/>
              </a:spcAft>
              <a:buClr>
                <a:schemeClr val="tx1"/>
              </a:buClr>
              <a:buSzPct val="90000"/>
              <a:buFont typeface="Amazon Ember" panose="020B0603020204020204" pitchFamily="34" charset="0"/>
              <a:buNone/>
              <a:defRPr sz="1000" b="0" kern="1200" cap="all" spc="0" baseline="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9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73152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2000" kern="1200">
                <a:solidFill>
                  <a:schemeClr val="tx1"/>
                </a:solidFill>
                <a:latin typeface="+mn-lt"/>
                <a:ea typeface="+mn-ea"/>
                <a:cs typeface="+mn-cs"/>
              </a:defRPr>
            </a:lvl3pPr>
            <a:lvl4pPr marL="100584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4pPr>
            <a:lvl5pPr marL="128016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US" dirty="0">
                <a:solidFill>
                  <a:schemeClr val="tx2"/>
                </a:solidFill>
              </a:rPr>
              <a:t>Set up and use Apache iceberg tables on your data lake</a:t>
            </a:r>
          </a:p>
        </p:txBody>
      </p:sp>
      <p:pic>
        <p:nvPicPr>
          <p:cNvPr id="8" name="Picture 7">
            <a:extLst>
              <a:ext uri="{FF2B5EF4-FFF2-40B4-BE49-F238E27FC236}">
                <a16:creationId xmlns:a16="http://schemas.microsoft.com/office/drawing/2014/main" id="{467F50F9-4909-422B-A8DD-8362E9484737}"/>
              </a:ext>
            </a:extLst>
          </p:cNvPr>
          <p:cNvPicPr>
            <a:picLocks noChangeAspect="1"/>
          </p:cNvPicPr>
          <p:nvPr userDrawn="1"/>
        </p:nvPicPr>
        <p:blipFill>
          <a:blip r:embed="rId59">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
        <p:nvSpPr>
          <p:cNvPr id="10" name="TextBox 9">
            <a:extLst>
              <a:ext uri="{FF2B5EF4-FFF2-40B4-BE49-F238E27FC236}">
                <a16:creationId xmlns:a16="http://schemas.microsoft.com/office/drawing/2014/main" id="{6A66DC4F-AA17-D74E-875E-22781CDE545B}"/>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2023, Amazon Web Services, Inc. or its affiliates.</a:t>
            </a:r>
          </a:p>
        </p:txBody>
      </p:sp>
    </p:spTree>
    <p:extLst>
      <p:ext uri="{BB962C8B-B14F-4D97-AF65-F5344CB8AC3E}">
        <p14:creationId xmlns:p14="http://schemas.microsoft.com/office/powerpoint/2010/main" val="471148940"/>
      </p:ext>
    </p:extLst>
  </p:cSld>
  <p:clrMap bg1="lt1" tx1="dk1" bg2="lt2" tx2="dk2" accent1="accent1" accent2="accent2" accent3="accent3" accent4="accent4" accent5="accent5" accent6="accent6" hlink="hlink" folHlink="folHlink"/>
  <p:sldLayoutIdLst>
    <p:sldLayoutId id="2147483649" r:id="rId1"/>
    <p:sldLayoutId id="2147483679" r:id="rId2"/>
    <p:sldLayoutId id="2147483680" r:id="rId3"/>
    <p:sldLayoutId id="2147483681" r:id="rId4"/>
    <p:sldLayoutId id="2147483682" r:id="rId5"/>
    <p:sldLayoutId id="2147483683" r:id="rId6"/>
    <p:sldLayoutId id="2147483684" r:id="rId7"/>
    <p:sldLayoutId id="2147483685" r:id="rId8"/>
    <p:sldLayoutId id="2147483661" r:id="rId9"/>
    <p:sldLayoutId id="2147483654" r:id="rId10"/>
    <p:sldLayoutId id="2147483709" r:id="rId11"/>
    <p:sldLayoutId id="2147483662" r:id="rId12"/>
    <p:sldLayoutId id="2147483663" r:id="rId13"/>
    <p:sldLayoutId id="2147483655" r:id="rId14"/>
    <p:sldLayoutId id="2147483650" r:id="rId15"/>
    <p:sldLayoutId id="2147483664" r:id="rId16"/>
    <p:sldLayoutId id="2147483666" r:id="rId17"/>
    <p:sldLayoutId id="2147483667" r:id="rId18"/>
    <p:sldLayoutId id="2147483665" r:id="rId19"/>
    <p:sldLayoutId id="2147483668" r:id="rId20"/>
    <p:sldLayoutId id="2147483653" r:id="rId21"/>
    <p:sldLayoutId id="2147483689" r:id="rId22"/>
    <p:sldLayoutId id="2147483691" r:id="rId23"/>
    <p:sldLayoutId id="2147483690" r:id="rId24"/>
    <p:sldLayoutId id="2147483657" r:id="rId25"/>
    <p:sldLayoutId id="2147483692" r:id="rId26"/>
    <p:sldLayoutId id="2147483693" r:id="rId27"/>
    <p:sldLayoutId id="2147483694" r:id="rId28"/>
    <p:sldLayoutId id="2147483652" r:id="rId29"/>
    <p:sldLayoutId id="2147483669" r:id="rId30"/>
    <p:sldLayoutId id="2147483670" r:id="rId31"/>
    <p:sldLayoutId id="2147483673" r:id="rId32"/>
    <p:sldLayoutId id="2147483651" r:id="rId33"/>
    <p:sldLayoutId id="2147483686" r:id="rId34"/>
    <p:sldLayoutId id="2147483687" r:id="rId35"/>
    <p:sldLayoutId id="2147483688" r:id="rId36"/>
    <p:sldLayoutId id="2147483671" r:id="rId37"/>
    <p:sldLayoutId id="2147483672" r:id="rId38"/>
    <p:sldLayoutId id="2147483695" r:id="rId39"/>
    <p:sldLayoutId id="2147483674" r:id="rId40"/>
    <p:sldLayoutId id="2147483675" r:id="rId41"/>
    <p:sldLayoutId id="2147483656" r:id="rId42"/>
    <p:sldLayoutId id="2147483676" r:id="rId43"/>
    <p:sldLayoutId id="2147483696" r:id="rId44"/>
    <p:sldLayoutId id="2147483697" r:id="rId45"/>
    <p:sldLayoutId id="2147483698" r:id="rId46"/>
    <p:sldLayoutId id="2147483699" r:id="rId47"/>
    <p:sldLayoutId id="2147483700" r:id="rId48"/>
    <p:sldLayoutId id="2147483701" r:id="rId49"/>
    <p:sldLayoutId id="2147483702" r:id="rId50"/>
    <p:sldLayoutId id="2147483703" r:id="rId51"/>
    <p:sldLayoutId id="2147483704" r:id="rId52"/>
    <p:sldLayoutId id="2147483705" r:id="rId53"/>
    <p:sldLayoutId id="2147483706" r:id="rId54"/>
    <p:sldLayoutId id="2147483707" r:id="rId55"/>
    <p:sldLayoutId id="2147483708" r:id="rId56"/>
    <p:sldLayoutId id="2147483678" r:id="rId5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i="0" kern="1200" baseline="0">
          <a:solidFill>
            <a:schemeClr val="tx2"/>
          </a:solidFill>
          <a:latin typeface="Amazon Ember Display" panose="020F0603020204020204" pitchFamily="34" charset="0"/>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2"/>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2"/>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2"/>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296" userDrawn="1">
          <p15:clr>
            <a:srgbClr val="F26B43"/>
          </p15:clr>
        </p15:guide>
        <p15:guide id="3" orient="horz" pos="192" userDrawn="1">
          <p15:clr>
            <a:srgbClr val="F26B43"/>
          </p15:clr>
        </p15:guide>
        <p15:guide id="4" orient="horz" pos="3912" userDrawn="1">
          <p15:clr>
            <a:srgbClr val="F26B43"/>
          </p15:clr>
        </p15:guide>
        <p15:guide id="5" orient="horz" pos="1080" userDrawn="1">
          <p15:clr>
            <a:srgbClr val="F26B43"/>
          </p15:clr>
        </p15:guide>
        <p15:guide id="6" orient="horz" pos="57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ev2900/Iceberg_EMR_Athena" TargetMode="External"/><Relationship Id="rId2" Type="http://schemas.openxmlformats.org/officeDocument/2006/relationships/hyperlink" Target="https://catalog.us-east-1.prod.workshops.aws/workshops/e57af944-04b9-41f5-8285-90295ed32bdc/en-US" TargetMode="External"/><Relationship Id="rId1" Type="http://schemas.openxmlformats.org/officeDocument/2006/relationships/slideLayout" Target="../slideLayouts/slideLayout9.xml"/><Relationship Id="rId5" Type="http://schemas.openxmlformats.org/officeDocument/2006/relationships/hyperlink" Target="https://aws.amazon.com/blogs/big-data/implement-a-cdc-based-upsert-in-a-data-lake-using-apache-iceberg-and-aws-glue/" TargetMode="External"/><Relationship Id="rId4" Type="http://schemas.openxmlformats.org/officeDocument/2006/relationships/hyperlink" Target="https://aws.amazon.com/blogs/big-data/build-an-apache-iceberg-data-lake-using-amazon-athena-amazon-emr-and-aws-glu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74E7B-384B-42F6-9D60-4A398D05C90A}"/>
              </a:ext>
            </a:extLst>
          </p:cNvPr>
          <p:cNvSpPr>
            <a:spLocks noGrp="1"/>
          </p:cNvSpPr>
          <p:nvPr>
            <p:ph type="ctrTitle"/>
          </p:nvPr>
        </p:nvSpPr>
        <p:spPr>
          <a:xfrm>
            <a:off x="609598" y="2026178"/>
            <a:ext cx="6460999" cy="757130"/>
          </a:xfrm>
        </p:spPr>
        <p:txBody>
          <a:bodyPr/>
          <a:lstStyle/>
          <a:p>
            <a:r>
              <a:rPr lang="en-US" dirty="0"/>
              <a:t>Analytics Workshop</a:t>
            </a:r>
          </a:p>
        </p:txBody>
      </p:sp>
      <p:sp>
        <p:nvSpPr>
          <p:cNvPr id="3" name="Subtitle 2">
            <a:extLst>
              <a:ext uri="{FF2B5EF4-FFF2-40B4-BE49-F238E27FC236}">
                <a16:creationId xmlns:a16="http://schemas.microsoft.com/office/drawing/2014/main" id="{1614ACC2-6E3A-406D-B5C3-922CA163FAA0}"/>
              </a:ext>
            </a:extLst>
          </p:cNvPr>
          <p:cNvSpPr>
            <a:spLocks noGrp="1"/>
          </p:cNvSpPr>
          <p:nvPr>
            <p:ph type="subTitle" idx="1"/>
          </p:nvPr>
        </p:nvSpPr>
        <p:spPr>
          <a:xfrm>
            <a:off x="609598" y="2752725"/>
            <a:ext cx="6460998" cy="757130"/>
          </a:xfrm>
        </p:spPr>
        <p:txBody>
          <a:bodyPr/>
          <a:lstStyle/>
          <a:p>
            <a:r>
              <a:rPr lang="en-US" sz="2400" dirty="0"/>
              <a:t>Set Up and Use Apache Iceberg Tables</a:t>
            </a:r>
          </a:p>
          <a:p>
            <a:r>
              <a:rPr lang="en-US" sz="2400" dirty="0"/>
              <a:t>on Your Data Lake</a:t>
            </a:r>
          </a:p>
        </p:txBody>
      </p:sp>
      <p:sp>
        <p:nvSpPr>
          <p:cNvPr id="4" name="Text Placeholder 3">
            <a:extLst>
              <a:ext uri="{FF2B5EF4-FFF2-40B4-BE49-F238E27FC236}">
                <a16:creationId xmlns:a16="http://schemas.microsoft.com/office/drawing/2014/main" id="{6D15BDFE-5011-4A3C-A366-B875A9BBD02E}"/>
              </a:ext>
            </a:extLst>
          </p:cNvPr>
          <p:cNvSpPr>
            <a:spLocks noGrp="1"/>
          </p:cNvSpPr>
          <p:nvPr>
            <p:ph type="body" sz="quarter" idx="11"/>
          </p:nvPr>
        </p:nvSpPr>
        <p:spPr>
          <a:xfrm>
            <a:off x="609597" y="4349712"/>
            <a:ext cx="3579225" cy="369332"/>
          </a:xfrm>
        </p:spPr>
        <p:txBody>
          <a:bodyPr/>
          <a:lstStyle/>
          <a:p>
            <a:r>
              <a:rPr lang="en-US" dirty="0"/>
              <a:t>Christopher Sharkey</a:t>
            </a:r>
          </a:p>
        </p:txBody>
      </p:sp>
      <p:sp>
        <p:nvSpPr>
          <p:cNvPr id="5" name="Text Placeholder 4">
            <a:extLst>
              <a:ext uri="{FF2B5EF4-FFF2-40B4-BE49-F238E27FC236}">
                <a16:creationId xmlns:a16="http://schemas.microsoft.com/office/drawing/2014/main" id="{2CEE1A7C-946C-42FF-8726-DBCE9C5A7AD9}"/>
              </a:ext>
            </a:extLst>
          </p:cNvPr>
          <p:cNvSpPr>
            <a:spLocks noGrp="1"/>
          </p:cNvSpPr>
          <p:nvPr>
            <p:ph type="body" sz="quarter" idx="10"/>
          </p:nvPr>
        </p:nvSpPr>
        <p:spPr/>
        <p:txBody>
          <a:bodyPr/>
          <a:lstStyle/>
          <a:p>
            <a:r>
              <a:rPr lang="en-US" dirty="0"/>
              <a:t>Advanced &amp; predictive analytics</a:t>
            </a:r>
          </a:p>
        </p:txBody>
      </p:sp>
      <p:sp>
        <p:nvSpPr>
          <p:cNvPr id="6" name="Text Placeholder 5">
            <a:extLst>
              <a:ext uri="{FF2B5EF4-FFF2-40B4-BE49-F238E27FC236}">
                <a16:creationId xmlns:a16="http://schemas.microsoft.com/office/drawing/2014/main" id="{B5A1DB0B-5661-407D-BEA3-58B37F92E6C3}"/>
              </a:ext>
            </a:extLst>
          </p:cNvPr>
          <p:cNvSpPr>
            <a:spLocks noGrp="1"/>
          </p:cNvSpPr>
          <p:nvPr>
            <p:ph type="body" sz="quarter" idx="12"/>
          </p:nvPr>
        </p:nvSpPr>
        <p:spPr>
          <a:xfrm>
            <a:off x="609597" y="4762500"/>
            <a:ext cx="3579224" cy="574003"/>
          </a:xfrm>
        </p:spPr>
        <p:txBody>
          <a:bodyPr/>
          <a:lstStyle/>
          <a:p>
            <a:r>
              <a:rPr lang="en-US" dirty="0"/>
              <a:t>Analytics Solutions Architect</a:t>
            </a:r>
          </a:p>
          <a:p>
            <a:r>
              <a:rPr lang="en-US" dirty="0"/>
              <a:t>Amazon Web Services</a:t>
            </a:r>
          </a:p>
        </p:txBody>
      </p:sp>
    </p:spTree>
    <p:extLst>
      <p:ext uri="{BB962C8B-B14F-4D97-AF65-F5344CB8AC3E}">
        <p14:creationId xmlns:p14="http://schemas.microsoft.com/office/powerpoint/2010/main" val="220888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FB71B-86D6-472F-84FD-859106F0F631}"/>
              </a:ext>
            </a:extLst>
          </p:cNvPr>
          <p:cNvSpPr>
            <a:spLocks noGrp="1"/>
          </p:cNvSpPr>
          <p:nvPr>
            <p:ph type="title"/>
          </p:nvPr>
        </p:nvSpPr>
        <p:spPr/>
        <p:txBody>
          <a:bodyPr/>
          <a:lstStyle/>
          <a:p>
            <a:r>
              <a:rPr lang="en-US" dirty="0"/>
              <a:t>Manifest File</a:t>
            </a:r>
          </a:p>
        </p:txBody>
      </p:sp>
      <p:sp>
        <p:nvSpPr>
          <p:cNvPr id="3" name="Content Placeholder 2">
            <a:extLst>
              <a:ext uri="{FF2B5EF4-FFF2-40B4-BE49-F238E27FC236}">
                <a16:creationId xmlns:a16="http://schemas.microsoft.com/office/drawing/2014/main" id="{D7A7ED38-D98F-4146-95AF-6367BDEE9541}"/>
              </a:ext>
            </a:extLst>
          </p:cNvPr>
          <p:cNvSpPr>
            <a:spLocks noGrp="1"/>
          </p:cNvSpPr>
          <p:nvPr>
            <p:ph idx="1"/>
          </p:nvPr>
        </p:nvSpPr>
        <p:spPr>
          <a:xfrm>
            <a:off x="609600" y="1714500"/>
            <a:ext cx="5669280" cy="4118050"/>
          </a:xfrm>
        </p:spPr>
        <p:txBody>
          <a:bodyPr/>
          <a:lstStyle/>
          <a:p>
            <a:pPr marL="457200" indent="-457200">
              <a:buFont typeface="Arial" panose="020B0604020202020204" pitchFamily="34" charset="0"/>
              <a:buChar char="•"/>
            </a:pPr>
            <a:r>
              <a:rPr lang="en-US" dirty="0"/>
              <a:t>Data level metadata</a:t>
            </a:r>
          </a:p>
          <a:p>
            <a:pPr marL="457200" indent="-457200">
              <a:buFont typeface="Arial" panose="020B0604020202020204" pitchFamily="34" charset="0"/>
              <a:buChar char="•"/>
            </a:pPr>
            <a:r>
              <a:rPr lang="en-US" dirty="0"/>
              <a:t>List of data files </a:t>
            </a:r>
          </a:p>
          <a:p>
            <a:pPr marL="457200" indent="-457200">
              <a:buFont typeface="Arial" panose="020B0604020202020204" pitchFamily="34" charset="0"/>
              <a:buChar char="•"/>
            </a:pPr>
            <a:r>
              <a:rPr lang="en-US" dirty="0"/>
              <a:t>Information about content of data files ex. column level statistics</a:t>
            </a:r>
          </a:p>
          <a:p>
            <a:pPr marL="457200" indent="-457200">
              <a:buFont typeface="Arial" panose="020B0604020202020204" pitchFamily="34" charset="0"/>
              <a:buChar char="•"/>
            </a:pPr>
            <a:r>
              <a:rPr lang="en-US" dirty="0"/>
              <a:t>Each manifest file can have 1 or more corresponding data files</a:t>
            </a:r>
          </a:p>
          <a:p>
            <a:pPr marL="457200" indent="-4572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ADA62B6A-AFBE-4E4E-891F-E8A1E5F60299}"/>
              </a:ext>
            </a:extLst>
          </p:cNvPr>
          <p:cNvSpPr>
            <a:spLocks noGrp="1"/>
          </p:cNvSpPr>
          <p:nvPr>
            <p:ph type="sldNum" sz="quarter" idx="12"/>
          </p:nvPr>
        </p:nvSpPr>
        <p:spPr/>
        <p:txBody>
          <a:bodyPr/>
          <a:lstStyle/>
          <a:p>
            <a:fld id="{EB4B8DE2-A4E8-46E4-8BBF-D75455EFF32C}" type="slidenum">
              <a:rPr lang="en-US" smtClean="0"/>
              <a:pPr/>
              <a:t>10</a:t>
            </a:fld>
            <a:endParaRPr lang="en-US"/>
          </a:p>
        </p:txBody>
      </p:sp>
      <p:pic>
        <p:nvPicPr>
          <p:cNvPr id="5" name="Picture 4">
            <a:extLst>
              <a:ext uri="{FF2B5EF4-FFF2-40B4-BE49-F238E27FC236}">
                <a16:creationId xmlns:a16="http://schemas.microsoft.com/office/drawing/2014/main" id="{0C475E0F-099D-46E5-8CB4-0C4D6E28F4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5401" y="1449932"/>
            <a:ext cx="5150371" cy="4399740"/>
          </a:xfrm>
          <a:prstGeom prst="rect">
            <a:avLst/>
          </a:prstGeom>
        </p:spPr>
      </p:pic>
    </p:spTree>
    <p:extLst>
      <p:ext uri="{BB962C8B-B14F-4D97-AF65-F5344CB8AC3E}">
        <p14:creationId xmlns:p14="http://schemas.microsoft.com/office/powerpoint/2010/main" val="646419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FB71B-86D6-472F-84FD-859106F0F631}"/>
              </a:ext>
            </a:extLst>
          </p:cNvPr>
          <p:cNvSpPr>
            <a:spLocks noGrp="1"/>
          </p:cNvSpPr>
          <p:nvPr>
            <p:ph type="title"/>
          </p:nvPr>
        </p:nvSpPr>
        <p:spPr/>
        <p:txBody>
          <a:bodyPr/>
          <a:lstStyle/>
          <a:p>
            <a:r>
              <a:rPr lang="en-US" dirty="0"/>
              <a:t>Data Files</a:t>
            </a:r>
          </a:p>
        </p:txBody>
      </p:sp>
      <p:sp>
        <p:nvSpPr>
          <p:cNvPr id="3" name="Content Placeholder 2">
            <a:extLst>
              <a:ext uri="{FF2B5EF4-FFF2-40B4-BE49-F238E27FC236}">
                <a16:creationId xmlns:a16="http://schemas.microsoft.com/office/drawing/2014/main" id="{D7A7ED38-D98F-4146-95AF-6367BDEE9541}"/>
              </a:ext>
            </a:extLst>
          </p:cNvPr>
          <p:cNvSpPr>
            <a:spLocks noGrp="1"/>
          </p:cNvSpPr>
          <p:nvPr>
            <p:ph idx="1"/>
          </p:nvPr>
        </p:nvSpPr>
        <p:spPr>
          <a:xfrm>
            <a:off x="609600" y="1714500"/>
            <a:ext cx="5669280" cy="1717393"/>
          </a:xfrm>
        </p:spPr>
        <p:txBody>
          <a:bodyPr/>
          <a:lstStyle/>
          <a:p>
            <a:pPr marL="457200" indent="-457200">
              <a:buFont typeface="Arial" panose="020B0604020202020204" pitchFamily="34" charset="0"/>
              <a:buChar char="•"/>
            </a:pPr>
            <a:r>
              <a:rPr lang="en-US" dirty="0"/>
              <a:t>Parquet Files</a:t>
            </a:r>
          </a:p>
          <a:p>
            <a:pPr marL="457200" indent="-457200">
              <a:buFont typeface="Arial" panose="020B0604020202020204" pitchFamily="34" charset="0"/>
              <a:buChar char="•"/>
            </a:pPr>
            <a:r>
              <a:rPr lang="en-US" dirty="0"/>
              <a:t>Actual data</a:t>
            </a:r>
          </a:p>
          <a:p>
            <a:pPr marL="457200" indent="-457200">
              <a:buFont typeface="Arial" panose="020B0604020202020204" pitchFamily="34" charset="0"/>
              <a:buChar char="•"/>
            </a:pPr>
            <a:r>
              <a:rPr lang="en-US" dirty="0"/>
              <a:t>Partitioning is applied</a:t>
            </a:r>
          </a:p>
        </p:txBody>
      </p:sp>
      <p:sp>
        <p:nvSpPr>
          <p:cNvPr id="4" name="Slide Number Placeholder 3">
            <a:extLst>
              <a:ext uri="{FF2B5EF4-FFF2-40B4-BE49-F238E27FC236}">
                <a16:creationId xmlns:a16="http://schemas.microsoft.com/office/drawing/2014/main" id="{ADA62B6A-AFBE-4E4E-891F-E8A1E5F60299}"/>
              </a:ext>
            </a:extLst>
          </p:cNvPr>
          <p:cNvSpPr>
            <a:spLocks noGrp="1"/>
          </p:cNvSpPr>
          <p:nvPr>
            <p:ph type="sldNum" sz="quarter" idx="12"/>
          </p:nvPr>
        </p:nvSpPr>
        <p:spPr/>
        <p:txBody>
          <a:bodyPr/>
          <a:lstStyle/>
          <a:p>
            <a:fld id="{EB4B8DE2-A4E8-46E4-8BBF-D75455EFF32C}" type="slidenum">
              <a:rPr lang="en-US" smtClean="0"/>
              <a:pPr/>
              <a:t>11</a:t>
            </a:fld>
            <a:endParaRPr lang="en-US"/>
          </a:p>
        </p:txBody>
      </p:sp>
      <p:pic>
        <p:nvPicPr>
          <p:cNvPr id="5" name="Picture 4">
            <a:extLst>
              <a:ext uri="{FF2B5EF4-FFF2-40B4-BE49-F238E27FC236}">
                <a16:creationId xmlns:a16="http://schemas.microsoft.com/office/drawing/2014/main" id="{0C475E0F-099D-46E5-8CB4-0C4D6E28F4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5401" y="1449932"/>
            <a:ext cx="5150371" cy="4399740"/>
          </a:xfrm>
          <a:prstGeom prst="rect">
            <a:avLst/>
          </a:prstGeom>
        </p:spPr>
      </p:pic>
    </p:spTree>
    <p:extLst>
      <p:ext uri="{BB962C8B-B14F-4D97-AF65-F5344CB8AC3E}">
        <p14:creationId xmlns:p14="http://schemas.microsoft.com/office/powerpoint/2010/main" val="226405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54E9EB-24F2-4D13-AF50-AF226C0FECCD}"/>
              </a:ext>
            </a:extLst>
          </p:cNvPr>
          <p:cNvSpPr>
            <a:spLocks noGrp="1"/>
          </p:cNvSpPr>
          <p:nvPr>
            <p:ph type="title"/>
          </p:nvPr>
        </p:nvSpPr>
        <p:spPr>
          <a:xfrm>
            <a:off x="609600" y="914401"/>
            <a:ext cx="10972800" cy="535531"/>
          </a:xfrm>
        </p:spPr>
        <p:txBody>
          <a:bodyPr/>
          <a:lstStyle/>
          <a:p>
            <a:r>
              <a:rPr lang="en-US" dirty="0"/>
              <a:t>Step by Step</a:t>
            </a:r>
          </a:p>
        </p:txBody>
      </p:sp>
      <p:sp>
        <p:nvSpPr>
          <p:cNvPr id="2" name="Slide Number Placeholder 1">
            <a:extLst>
              <a:ext uri="{FF2B5EF4-FFF2-40B4-BE49-F238E27FC236}">
                <a16:creationId xmlns:a16="http://schemas.microsoft.com/office/drawing/2014/main" id="{65E034A6-D997-0A4D-975E-548A613CBD29}"/>
              </a:ext>
            </a:extLst>
          </p:cNvPr>
          <p:cNvSpPr>
            <a:spLocks noGrp="1"/>
          </p:cNvSpPr>
          <p:nvPr>
            <p:ph type="sldNum" sz="quarter" idx="12"/>
          </p:nvPr>
        </p:nvSpPr>
        <p:spPr>
          <a:xfrm>
            <a:off x="7830397" y="6326076"/>
            <a:ext cx="2743200" cy="365125"/>
          </a:xfrm>
        </p:spPr>
        <p:txBody>
          <a:bodyPr/>
          <a:lstStyle/>
          <a:p>
            <a:fld id="{EB4B8DE2-A4E8-46E4-8BBF-D75455EFF32C}" type="slidenum">
              <a:rPr lang="en-US" smtClean="0"/>
              <a:pPr/>
              <a:t>12</a:t>
            </a:fld>
            <a:endParaRPr lang="en-US"/>
          </a:p>
        </p:txBody>
      </p:sp>
      <p:sp>
        <p:nvSpPr>
          <p:cNvPr id="6" name="Content Placeholder 2">
            <a:extLst>
              <a:ext uri="{FF2B5EF4-FFF2-40B4-BE49-F238E27FC236}">
                <a16:creationId xmlns:a16="http://schemas.microsoft.com/office/drawing/2014/main" id="{39CBF54D-464E-4DC2-A2B3-01476C70A278}"/>
              </a:ext>
            </a:extLst>
          </p:cNvPr>
          <p:cNvSpPr txBox="1">
            <a:spLocks/>
          </p:cNvSpPr>
          <p:nvPr/>
        </p:nvSpPr>
        <p:spPr>
          <a:xfrm>
            <a:off x="609600" y="1714501"/>
            <a:ext cx="5035297" cy="974026"/>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2"/>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2"/>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2"/>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 Write data to S3 via. Iceberg</a:t>
            </a:r>
          </a:p>
        </p:txBody>
      </p:sp>
      <p:pic>
        <p:nvPicPr>
          <p:cNvPr id="12" name="Picture 11">
            <a:extLst>
              <a:ext uri="{FF2B5EF4-FFF2-40B4-BE49-F238E27FC236}">
                <a16:creationId xmlns:a16="http://schemas.microsoft.com/office/drawing/2014/main" id="{F05FD0C6-6758-4A74-AFE4-EFE692FD4FAE}"/>
              </a:ext>
            </a:extLst>
          </p:cNvPr>
          <p:cNvPicPr>
            <a:picLocks noChangeAspect="1"/>
          </p:cNvPicPr>
          <p:nvPr/>
        </p:nvPicPr>
        <p:blipFill rotWithShape="1">
          <a:blip r:embed="rId3">
            <a:extLst>
              <a:ext uri="{28A0092B-C50C-407E-A947-70E740481C1C}">
                <a14:useLocalDpi xmlns:a14="http://schemas.microsoft.com/office/drawing/2010/main" val="0"/>
              </a:ext>
            </a:extLst>
          </a:blip>
          <a:srcRect t="82000"/>
          <a:stretch/>
        </p:blipFill>
        <p:spPr>
          <a:xfrm>
            <a:off x="5644897" y="5312807"/>
            <a:ext cx="4838700" cy="1013269"/>
          </a:xfrm>
          <a:prstGeom prst="rect">
            <a:avLst/>
          </a:prstGeom>
        </p:spPr>
      </p:pic>
      <p:pic>
        <p:nvPicPr>
          <p:cNvPr id="16" name="Picture 15">
            <a:extLst>
              <a:ext uri="{FF2B5EF4-FFF2-40B4-BE49-F238E27FC236}">
                <a16:creationId xmlns:a16="http://schemas.microsoft.com/office/drawing/2014/main" id="{1407B667-3704-401F-9573-5D76AE667AAB}"/>
              </a:ext>
            </a:extLst>
          </p:cNvPr>
          <p:cNvPicPr>
            <a:picLocks noChangeAspect="1"/>
          </p:cNvPicPr>
          <p:nvPr/>
        </p:nvPicPr>
        <p:blipFill rotWithShape="1">
          <a:blip r:embed="rId3">
            <a:extLst>
              <a:ext uri="{28A0092B-C50C-407E-A947-70E740481C1C}">
                <a14:useLocalDpi xmlns:a14="http://schemas.microsoft.com/office/drawing/2010/main" val="0"/>
              </a:ext>
            </a:extLst>
          </a:blip>
          <a:srcRect t="64712" b="17288"/>
          <a:stretch/>
        </p:blipFill>
        <p:spPr>
          <a:xfrm>
            <a:off x="5644897" y="4156139"/>
            <a:ext cx="4838700" cy="1013269"/>
          </a:xfrm>
          <a:prstGeom prst="rect">
            <a:avLst/>
          </a:prstGeom>
        </p:spPr>
      </p:pic>
      <p:pic>
        <p:nvPicPr>
          <p:cNvPr id="18" name="Picture 17">
            <a:extLst>
              <a:ext uri="{FF2B5EF4-FFF2-40B4-BE49-F238E27FC236}">
                <a16:creationId xmlns:a16="http://schemas.microsoft.com/office/drawing/2014/main" id="{A6DECA28-0102-4C8F-AAF8-C10938FBE026}"/>
              </a:ext>
            </a:extLst>
          </p:cNvPr>
          <p:cNvPicPr>
            <a:picLocks noChangeAspect="1"/>
          </p:cNvPicPr>
          <p:nvPr/>
        </p:nvPicPr>
        <p:blipFill rotWithShape="1">
          <a:blip r:embed="rId3">
            <a:extLst>
              <a:ext uri="{28A0092B-C50C-407E-A947-70E740481C1C}">
                <a14:useLocalDpi xmlns:a14="http://schemas.microsoft.com/office/drawing/2010/main" val="0"/>
              </a:ext>
            </a:extLst>
          </a:blip>
          <a:srcRect t="46264" r="8031" b="33810"/>
          <a:stretch/>
        </p:blipFill>
        <p:spPr>
          <a:xfrm>
            <a:off x="5644897" y="2891076"/>
            <a:ext cx="4450079" cy="1121664"/>
          </a:xfrm>
          <a:prstGeom prst="rect">
            <a:avLst/>
          </a:prstGeom>
        </p:spPr>
      </p:pic>
      <p:pic>
        <p:nvPicPr>
          <p:cNvPr id="20" name="Picture 19">
            <a:extLst>
              <a:ext uri="{FF2B5EF4-FFF2-40B4-BE49-F238E27FC236}">
                <a16:creationId xmlns:a16="http://schemas.microsoft.com/office/drawing/2014/main" id="{5C98D9EB-7881-4EC3-8CF0-0E5DF6BA6735}"/>
              </a:ext>
            </a:extLst>
          </p:cNvPr>
          <p:cNvPicPr>
            <a:picLocks noChangeAspect="1"/>
          </p:cNvPicPr>
          <p:nvPr/>
        </p:nvPicPr>
        <p:blipFill rotWithShape="1">
          <a:blip r:embed="rId3">
            <a:extLst>
              <a:ext uri="{28A0092B-C50C-407E-A947-70E740481C1C}">
                <a14:useLocalDpi xmlns:a14="http://schemas.microsoft.com/office/drawing/2010/main" val="0"/>
              </a:ext>
            </a:extLst>
          </a:blip>
          <a:srcRect t="23523" b="53086"/>
          <a:stretch/>
        </p:blipFill>
        <p:spPr>
          <a:xfrm>
            <a:off x="5644897" y="1430940"/>
            <a:ext cx="4838700" cy="1316737"/>
          </a:xfrm>
          <a:prstGeom prst="rect">
            <a:avLst/>
          </a:prstGeom>
        </p:spPr>
      </p:pic>
      <p:pic>
        <p:nvPicPr>
          <p:cNvPr id="22" name="Picture 21">
            <a:extLst>
              <a:ext uri="{FF2B5EF4-FFF2-40B4-BE49-F238E27FC236}">
                <a16:creationId xmlns:a16="http://schemas.microsoft.com/office/drawing/2014/main" id="{BCB6D884-9892-4C10-B79E-C6E1B9306118}"/>
              </a:ext>
            </a:extLst>
          </p:cNvPr>
          <p:cNvPicPr>
            <a:picLocks noChangeAspect="1"/>
          </p:cNvPicPr>
          <p:nvPr/>
        </p:nvPicPr>
        <p:blipFill rotWithShape="1">
          <a:blip r:embed="rId3">
            <a:extLst>
              <a:ext uri="{28A0092B-C50C-407E-A947-70E740481C1C}">
                <a14:useLocalDpi xmlns:a14="http://schemas.microsoft.com/office/drawing/2010/main" val="0"/>
              </a:ext>
            </a:extLst>
          </a:blip>
          <a:srcRect b="79642"/>
          <a:stretch/>
        </p:blipFill>
        <p:spPr>
          <a:xfrm>
            <a:off x="5930647" y="188594"/>
            <a:ext cx="4838700" cy="1146000"/>
          </a:xfrm>
          <a:prstGeom prst="rect">
            <a:avLst/>
          </a:prstGeom>
        </p:spPr>
      </p:pic>
      <p:cxnSp>
        <p:nvCxnSpPr>
          <p:cNvPr id="25" name="Straight Arrow Connector 24">
            <a:extLst>
              <a:ext uri="{FF2B5EF4-FFF2-40B4-BE49-F238E27FC236}">
                <a16:creationId xmlns:a16="http://schemas.microsoft.com/office/drawing/2014/main" id="{4F3EA490-D940-4DBF-8C90-FCFECBACBA8A}"/>
              </a:ext>
            </a:extLst>
          </p:cNvPr>
          <p:cNvCxnSpPr/>
          <p:nvPr/>
        </p:nvCxnSpPr>
        <p:spPr>
          <a:xfrm>
            <a:off x="11160253" y="5193124"/>
            <a:ext cx="0" cy="390144"/>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722803B6-FF7B-4F98-BB00-FEE55C4A8707}"/>
              </a:ext>
            </a:extLst>
          </p:cNvPr>
          <p:cNvGrpSpPr/>
          <p:nvPr/>
        </p:nvGrpSpPr>
        <p:grpSpPr>
          <a:xfrm>
            <a:off x="7551421" y="3894011"/>
            <a:ext cx="1042416" cy="448091"/>
            <a:chOff x="8650224" y="3857435"/>
            <a:chExt cx="1042416" cy="448091"/>
          </a:xfrm>
        </p:grpSpPr>
        <p:cxnSp>
          <p:nvCxnSpPr>
            <p:cNvPr id="26" name="Straight Arrow Connector 25">
              <a:extLst>
                <a:ext uri="{FF2B5EF4-FFF2-40B4-BE49-F238E27FC236}">
                  <a16:creationId xmlns:a16="http://schemas.microsoft.com/office/drawing/2014/main" id="{2986DC49-98B9-4BD4-9272-2376E31451D4}"/>
                </a:ext>
              </a:extLst>
            </p:cNvPr>
            <p:cNvCxnSpPr/>
            <p:nvPr/>
          </p:nvCxnSpPr>
          <p:spPr>
            <a:xfrm>
              <a:off x="8650224" y="3857435"/>
              <a:ext cx="0" cy="390144"/>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1AC4DDC-287F-4784-A3A6-6618FDF09126}"/>
                </a:ext>
              </a:extLst>
            </p:cNvPr>
            <p:cNvCxnSpPr>
              <a:cxnSpLocks/>
            </p:cNvCxnSpPr>
            <p:nvPr/>
          </p:nvCxnSpPr>
          <p:spPr>
            <a:xfrm>
              <a:off x="8839200" y="3857435"/>
              <a:ext cx="853440" cy="448091"/>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grpSp>
      <p:cxnSp>
        <p:nvCxnSpPr>
          <p:cNvPr id="31" name="Straight Arrow Connector 30">
            <a:extLst>
              <a:ext uri="{FF2B5EF4-FFF2-40B4-BE49-F238E27FC236}">
                <a16:creationId xmlns:a16="http://schemas.microsoft.com/office/drawing/2014/main" id="{8F03A352-A50F-45B7-B5EB-C36BB09F3D86}"/>
              </a:ext>
            </a:extLst>
          </p:cNvPr>
          <p:cNvCxnSpPr/>
          <p:nvPr/>
        </p:nvCxnSpPr>
        <p:spPr>
          <a:xfrm>
            <a:off x="7514845" y="2734152"/>
            <a:ext cx="0" cy="390144"/>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1CCF2C1-B052-45AB-9DC5-6940924DE7B9}"/>
              </a:ext>
            </a:extLst>
          </p:cNvPr>
          <p:cNvCxnSpPr>
            <a:cxnSpLocks/>
          </p:cNvCxnSpPr>
          <p:nvPr/>
        </p:nvCxnSpPr>
        <p:spPr>
          <a:xfrm>
            <a:off x="7514845" y="1218742"/>
            <a:ext cx="0" cy="237744"/>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B6EEE7E4-D0F3-46F0-AFA1-D2433D38747D}"/>
              </a:ext>
            </a:extLst>
          </p:cNvPr>
          <p:cNvPicPr>
            <a:picLocks noChangeAspect="1"/>
          </p:cNvPicPr>
          <p:nvPr/>
        </p:nvPicPr>
        <p:blipFill rotWithShape="1">
          <a:blip r:embed="rId3">
            <a:extLst>
              <a:ext uri="{28A0092B-C50C-407E-A947-70E740481C1C}">
                <a14:useLocalDpi xmlns:a14="http://schemas.microsoft.com/office/drawing/2010/main" val="0"/>
              </a:ext>
            </a:extLst>
          </a:blip>
          <a:srcRect l="60094" t="82000" r="5135"/>
          <a:stretch/>
        </p:blipFill>
        <p:spPr>
          <a:xfrm>
            <a:off x="10464547" y="5312806"/>
            <a:ext cx="1682493" cy="1013269"/>
          </a:xfrm>
          <a:prstGeom prst="rect">
            <a:avLst/>
          </a:prstGeom>
        </p:spPr>
      </p:pic>
      <p:pic>
        <p:nvPicPr>
          <p:cNvPr id="38" name="Picture 37">
            <a:extLst>
              <a:ext uri="{FF2B5EF4-FFF2-40B4-BE49-F238E27FC236}">
                <a16:creationId xmlns:a16="http://schemas.microsoft.com/office/drawing/2014/main" id="{6E7B489F-FE58-4B2E-A820-465BAE231FE6}"/>
              </a:ext>
            </a:extLst>
          </p:cNvPr>
          <p:cNvPicPr>
            <a:picLocks noChangeAspect="1"/>
          </p:cNvPicPr>
          <p:nvPr/>
        </p:nvPicPr>
        <p:blipFill rotWithShape="1">
          <a:blip r:embed="rId3">
            <a:extLst>
              <a:ext uri="{28A0092B-C50C-407E-A947-70E740481C1C}">
                <a14:useLocalDpi xmlns:a14="http://schemas.microsoft.com/office/drawing/2010/main" val="0"/>
              </a:ext>
            </a:extLst>
          </a:blip>
          <a:srcRect l="58874" t="64712" b="17288"/>
          <a:stretch/>
        </p:blipFill>
        <p:spPr>
          <a:xfrm>
            <a:off x="10367205" y="4156138"/>
            <a:ext cx="1989965" cy="1013269"/>
          </a:xfrm>
          <a:prstGeom prst="rect">
            <a:avLst/>
          </a:prstGeom>
        </p:spPr>
      </p:pic>
      <p:grpSp>
        <p:nvGrpSpPr>
          <p:cNvPr id="39" name="Group 38">
            <a:extLst>
              <a:ext uri="{FF2B5EF4-FFF2-40B4-BE49-F238E27FC236}">
                <a16:creationId xmlns:a16="http://schemas.microsoft.com/office/drawing/2014/main" id="{C5B2C7B1-7803-441F-B3EB-84D29DF7F202}"/>
              </a:ext>
            </a:extLst>
          </p:cNvPr>
          <p:cNvGrpSpPr/>
          <p:nvPr/>
        </p:nvGrpSpPr>
        <p:grpSpPr>
          <a:xfrm>
            <a:off x="7551421" y="5193124"/>
            <a:ext cx="1761744" cy="390144"/>
            <a:chOff x="8668512" y="5132832"/>
            <a:chExt cx="1761744" cy="390144"/>
          </a:xfrm>
        </p:grpSpPr>
        <p:cxnSp>
          <p:nvCxnSpPr>
            <p:cNvPr id="40" name="Straight Arrow Connector 39">
              <a:extLst>
                <a:ext uri="{FF2B5EF4-FFF2-40B4-BE49-F238E27FC236}">
                  <a16:creationId xmlns:a16="http://schemas.microsoft.com/office/drawing/2014/main" id="{5D5AC80C-3210-4827-B4E0-BB945535CA0C}"/>
                </a:ext>
              </a:extLst>
            </p:cNvPr>
            <p:cNvCxnSpPr/>
            <p:nvPr/>
          </p:nvCxnSpPr>
          <p:spPr>
            <a:xfrm>
              <a:off x="8668512" y="5132832"/>
              <a:ext cx="0" cy="390144"/>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8411D96-DE43-4EBB-8071-709127D615A2}"/>
                </a:ext>
              </a:extLst>
            </p:cNvPr>
            <p:cNvCxnSpPr/>
            <p:nvPr/>
          </p:nvCxnSpPr>
          <p:spPr>
            <a:xfrm>
              <a:off x="10430256" y="5132832"/>
              <a:ext cx="0" cy="390144"/>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grpSp>
      <p:pic>
        <p:nvPicPr>
          <p:cNvPr id="42" name="Picture 41">
            <a:extLst>
              <a:ext uri="{FF2B5EF4-FFF2-40B4-BE49-F238E27FC236}">
                <a16:creationId xmlns:a16="http://schemas.microsoft.com/office/drawing/2014/main" id="{EAB4DB19-D2B5-4ACD-A7D4-6DE36A14109A}"/>
              </a:ext>
            </a:extLst>
          </p:cNvPr>
          <p:cNvPicPr>
            <a:picLocks noChangeAspect="1"/>
          </p:cNvPicPr>
          <p:nvPr/>
        </p:nvPicPr>
        <p:blipFill rotWithShape="1">
          <a:blip r:embed="rId3">
            <a:extLst>
              <a:ext uri="{28A0092B-C50C-407E-A947-70E740481C1C}">
                <a14:useLocalDpi xmlns:a14="http://schemas.microsoft.com/office/drawing/2010/main" val="0"/>
              </a:ext>
            </a:extLst>
          </a:blip>
          <a:srcRect l="20336" t="46264" r="42068" b="33810"/>
          <a:stretch/>
        </p:blipFill>
        <p:spPr>
          <a:xfrm>
            <a:off x="10072115" y="2891076"/>
            <a:ext cx="1819091" cy="1121664"/>
          </a:xfrm>
          <a:prstGeom prst="rect">
            <a:avLst/>
          </a:prstGeom>
        </p:spPr>
      </p:pic>
      <p:grpSp>
        <p:nvGrpSpPr>
          <p:cNvPr id="43" name="Group 42">
            <a:extLst>
              <a:ext uri="{FF2B5EF4-FFF2-40B4-BE49-F238E27FC236}">
                <a16:creationId xmlns:a16="http://schemas.microsoft.com/office/drawing/2014/main" id="{52E6E583-C9D9-488B-A26F-4AEE7589826B}"/>
              </a:ext>
            </a:extLst>
          </p:cNvPr>
          <p:cNvGrpSpPr/>
          <p:nvPr/>
        </p:nvGrpSpPr>
        <p:grpSpPr>
          <a:xfrm>
            <a:off x="10043359" y="3908623"/>
            <a:ext cx="1116894" cy="375532"/>
            <a:chOff x="8575746" y="3944606"/>
            <a:chExt cx="1116894" cy="375532"/>
          </a:xfrm>
        </p:grpSpPr>
        <p:cxnSp>
          <p:nvCxnSpPr>
            <p:cNvPr id="44" name="Straight Arrow Connector 43">
              <a:extLst>
                <a:ext uri="{FF2B5EF4-FFF2-40B4-BE49-F238E27FC236}">
                  <a16:creationId xmlns:a16="http://schemas.microsoft.com/office/drawing/2014/main" id="{74F67383-5910-49EB-93C5-8CBAD949786C}"/>
                </a:ext>
              </a:extLst>
            </p:cNvPr>
            <p:cNvCxnSpPr>
              <a:cxnSpLocks/>
            </p:cNvCxnSpPr>
            <p:nvPr/>
          </p:nvCxnSpPr>
          <p:spPr>
            <a:xfrm flipH="1">
              <a:off x="8575746" y="3944606"/>
              <a:ext cx="829988" cy="375532"/>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F3206D9-62EA-4E42-80AE-0CCE8362EDE8}"/>
                </a:ext>
              </a:extLst>
            </p:cNvPr>
            <p:cNvCxnSpPr>
              <a:cxnSpLocks/>
            </p:cNvCxnSpPr>
            <p:nvPr/>
          </p:nvCxnSpPr>
          <p:spPr>
            <a:xfrm>
              <a:off x="9692639" y="3944606"/>
              <a:ext cx="1" cy="36092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grpSp>
      <p:pic>
        <p:nvPicPr>
          <p:cNvPr id="56" name="Picture 55">
            <a:extLst>
              <a:ext uri="{FF2B5EF4-FFF2-40B4-BE49-F238E27FC236}">
                <a16:creationId xmlns:a16="http://schemas.microsoft.com/office/drawing/2014/main" id="{72FB1AE6-79FA-4983-B0C3-6007338E1CC1}"/>
              </a:ext>
            </a:extLst>
          </p:cNvPr>
          <p:cNvPicPr>
            <a:picLocks noChangeAspect="1"/>
          </p:cNvPicPr>
          <p:nvPr/>
        </p:nvPicPr>
        <p:blipFill rotWithShape="1">
          <a:blip r:embed="rId4">
            <a:extLst>
              <a:ext uri="{28A0092B-C50C-407E-A947-70E740481C1C}">
                <a14:useLocalDpi xmlns:a14="http://schemas.microsoft.com/office/drawing/2010/main" val="0"/>
              </a:ext>
            </a:extLst>
          </a:blip>
          <a:srcRect l="57362" t="20547" r="4935" b="52588"/>
          <a:stretch/>
        </p:blipFill>
        <p:spPr>
          <a:xfrm>
            <a:off x="9559290" y="1274732"/>
            <a:ext cx="2488691" cy="1512275"/>
          </a:xfrm>
          <a:prstGeom prst="rect">
            <a:avLst/>
          </a:prstGeom>
        </p:spPr>
      </p:pic>
      <p:grpSp>
        <p:nvGrpSpPr>
          <p:cNvPr id="57" name="Group 56">
            <a:extLst>
              <a:ext uri="{FF2B5EF4-FFF2-40B4-BE49-F238E27FC236}">
                <a16:creationId xmlns:a16="http://schemas.microsoft.com/office/drawing/2014/main" id="{75CC79C0-18AB-4156-B07F-E466D6EE39DE}"/>
              </a:ext>
            </a:extLst>
          </p:cNvPr>
          <p:cNvGrpSpPr/>
          <p:nvPr/>
        </p:nvGrpSpPr>
        <p:grpSpPr>
          <a:xfrm>
            <a:off x="8275882" y="2688526"/>
            <a:ext cx="2898086" cy="535531"/>
            <a:chOff x="8677890" y="3769995"/>
            <a:chExt cx="1087628" cy="535531"/>
          </a:xfrm>
        </p:grpSpPr>
        <p:cxnSp>
          <p:nvCxnSpPr>
            <p:cNvPr id="58" name="Straight Arrow Connector 57">
              <a:extLst>
                <a:ext uri="{FF2B5EF4-FFF2-40B4-BE49-F238E27FC236}">
                  <a16:creationId xmlns:a16="http://schemas.microsoft.com/office/drawing/2014/main" id="{5D5B47B0-A626-4E4D-B04C-89AFC48D55A2}"/>
                </a:ext>
              </a:extLst>
            </p:cNvPr>
            <p:cNvCxnSpPr>
              <a:cxnSpLocks/>
            </p:cNvCxnSpPr>
            <p:nvPr/>
          </p:nvCxnSpPr>
          <p:spPr>
            <a:xfrm flipH="1">
              <a:off x="8677890" y="3829146"/>
              <a:ext cx="621219" cy="47638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348904E-72BE-4F03-BDC1-893D5E6CF3F2}"/>
                </a:ext>
              </a:extLst>
            </p:cNvPr>
            <p:cNvCxnSpPr>
              <a:cxnSpLocks/>
            </p:cNvCxnSpPr>
            <p:nvPr/>
          </p:nvCxnSpPr>
          <p:spPr>
            <a:xfrm flipH="1">
              <a:off x="9692640" y="3769995"/>
              <a:ext cx="72878" cy="390144"/>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grpSp>
      <p:cxnSp>
        <p:nvCxnSpPr>
          <p:cNvPr id="66" name="Straight Arrow Connector 65">
            <a:extLst>
              <a:ext uri="{FF2B5EF4-FFF2-40B4-BE49-F238E27FC236}">
                <a16:creationId xmlns:a16="http://schemas.microsoft.com/office/drawing/2014/main" id="{2451F361-060C-4B3C-8F86-CB0783CCAD08}"/>
              </a:ext>
            </a:extLst>
          </p:cNvPr>
          <p:cNvCxnSpPr>
            <a:cxnSpLocks/>
          </p:cNvCxnSpPr>
          <p:nvPr/>
        </p:nvCxnSpPr>
        <p:spPr>
          <a:xfrm>
            <a:off x="8501974" y="1218742"/>
            <a:ext cx="1954695" cy="251062"/>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30" name="Content Placeholder 2">
            <a:extLst>
              <a:ext uri="{FF2B5EF4-FFF2-40B4-BE49-F238E27FC236}">
                <a16:creationId xmlns:a16="http://schemas.microsoft.com/office/drawing/2014/main" id="{6DD6D777-7B5A-4BA3-873C-228669D4457B}"/>
              </a:ext>
            </a:extLst>
          </p:cNvPr>
          <p:cNvSpPr txBox="1">
            <a:spLocks/>
          </p:cNvSpPr>
          <p:nvPr/>
        </p:nvSpPr>
        <p:spPr>
          <a:xfrm>
            <a:off x="609599" y="2701860"/>
            <a:ext cx="5035297" cy="1467613"/>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2"/>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2"/>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2"/>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2. Update several records in the Iceberg table and add several new records</a:t>
            </a:r>
          </a:p>
          <a:p>
            <a:pPr marL="514350" indent="-514350">
              <a:buAutoNum type="arabicPeriod"/>
            </a:pPr>
            <a:endParaRPr lang="en-US" dirty="0"/>
          </a:p>
        </p:txBody>
      </p:sp>
    </p:spTree>
    <p:extLst>
      <p:ext uri="{BB962C8B-B14F-4D97-AF65-F5344CB8AC3E}">
        <p14:creationId xmlns:p14="http://schemas.microsoft.com/office/powerpoint/2010/main" val="64310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fade">
                                      <p:cBhvr>
                                        <p:cTn id="75" dur="500"/>
                                        <p:tgtEl>
                                          <p:spTgt spid="33"/>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8BB58E-4EA3-490E-A6F0-C03E66E29AE6}"/>
              </a:ext>
            </a:extLst>
          </p:cNvPr>
          <p:cNvSpPr>
            <a:spLocks noGrp="1"/>
          </p:cNvSpPr>
          <p:nvPr>
            <p:ph type="title"/>
          </p:nvPr>
        </p:nvSpPr>
        <p:spPr>
          <a:xfrm>
            <a:off x="609600" y="2718036"/>
            <a:ext cx="9302496" cy="1421928"/>
          </a:xfrm>
        </p:spPr>
        <p:txBody>
          <a:bodyPr/>
          <a:lstStyle/>
          <a:p>
            <a:r>
              <a:rPr lang="en-US" dirty="0"/>
              <a:t>AWS services commonly</a:t>
            </a:r>
            <a:br>
              <a:rPr lang="en-US" dirty="0"/>
            </a:br>
            <a:r>
              <a:rPr lang="en-US" dirty="0"/>
              <a:t>used with Iceberg</a:t>
            </a:r>
          </a:p>
        </p:txBody>
      </p:sp>
      <p:sp>
        <p:nvSpPr>
          <p:cNvPr id="2" name="Slide Number Placeholder 1">
            <a:extLst>
              <a:ext uri="{FF2B5EF4-FFF2-40B4-BE49-F238E27FC236}">
                <a16:creationId xmlns:a16="http://schemas.microsoft.com/office/drawing/2014/main" id="{F6ABFB80-CF39-414E-85B7-2E3C3F338DB5}"/>
              </a:ext>
            </a:extLst>
          </p:cNvPr>
          <p:cNvSpPr>
            <a:spLocks noGrp="1"/>
          </p:cNvSpPr>
          <p:nvPr>
            <p:ph type="sldNum" sz="quarter" idx="12"/>
          </p:nvPr>
        </p:nvSpPr>
        <p:spPr/>
        <p:txBody>
          <a:bodyPr/>
          <a:lstStyle/>
          <a:p>
            <a:fld id="{EB4B8DE2-A4E8-46E4-8BBF-D75455EFF32C}" type="slidenum">
              <a:rPr lang="en-US" smtClean="0"/>
              <a:pPr/>
              <a:t>13</a:t>
            </a:fld>
            <a:endParaRPr lang="en-US"/>
          </a:p>
        </p:txBody>
      </p:sp>
    </p:spTree>
    <p:extLst>
      <p:ext uri="{BB962C8B-B14F-4D97-AF65-F5344CB8AC3E}">
        <p14:creationId xmlns:p14="http://schemas.microsoft.com/office/powerpoint/2010/main" val="3885601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872E6-B760-4943-AC5E-C3DF2BEBEB9F}"/>
              </a:ext>
            </a:extLst>
          </p:cNvPr>
          <p:cNvSpPr>
            <a:spLocks noGrp="1"/>
          </p:cNvSpPr>
          <p:nvPr>
            <p:ph type="title"/>
          </p:nvPr>
        </p:nvSpPr>
        <p:spPr>
          <a:xfrm>
            <a:off x="609600" y="914401"/>
            <a:ext cx="10972800" cy="535531"/>
          </a:xfrm>
        </p:spPr>
        <p:txBody>
          <a:bodyPr/>
          <a:lstStyle/>
          <a:p>
            <a:r>
              <a:rPr lang="en-US" dirty="0"/>
              <a:t>AWS services commonly used with Iceberg</a:t>
            </a:r>
          </a:p>
        </p:txBody>
      </p:sp>
      <p:sp>
        <p:nvSpPr>
          <p:cNvPr id="3" name="Text Placeholder 2">
            <a:extLst>
              <a:ext uri="{FF2B5EF4-FFF2-40B4-BE49-F238E27FC236}">
                <a16:creationId xmlns:a16="http://schemas.microsoft.com/office/drawing/2014/main" id="{457EEBDF-9B65-49F8-AFA9-82C21117F684}"/>
              </a:ext>
            </a:extLst>
          </p:cNvPr>
          <p:cNvSpPr>
            <a:spLocks noGrp="1"/>
          </p:cNvSpPr>
          <p:nvPr>
            <p:ph type="body" sz="quarter" idx="10"/>
          </p:nvPr>
        </p:nvSpPr>
        <p:spPr>
          <a:xfrm>
            <a:off x="609600" y="1714500"/>
            <a:ext cx="10972800" cy="2194447"/>
          </a:xfrm>
        </p:spPr>
        <p:txBody>
          <a:bodyPr/>
          <a:lstStyle/>
          <a:p>
            <a:r>
              <a:rPr lang="en-US" sz="2400" dirty="0"/>
              <a:t>“Iceberg is a high-performance format for huge analytic tables. Iceberg brings the reliability and simplicity of SQL tables to big data, while making it possible for engines like </a:t>
            </a:r>
            <a:r>
              <a:rPr lang="en-US" sz="2800" b="1" dirty="0"/>
              <a:t>Spark, Trino, Flink, Presto, Hive and Impala</a:t>
            </a:r>
            <a:r>
              <a:rPr lang="en-US" sz="2400" b="1" dirty="0"/>
              <a:t> </a:t>
            </a:r>
            <a:r>
              <a:rPr lang="en-US" sz="2400" dirty="0"/>
              <a:t>to safely work with the same tables, at the same time.”</a:t>
            </a:r>
          </a:p>
          <a:p>
            <a:endParaRPr lang="en-US" dirty="0"/>
          </a:p>
        </p:txBody>
      </p:sp>
      <p:sp>
        <p:nvSpPr>
          <p:cNvPr id="4" name="Slide Number Placeholder 3">
            <a:extLst>
              <a:ext uri="{FF2B5EF4-FFF2-40B4-BE49-F238E27FC236}">
                <a16:creationId xmlns:a16="http://schemas.microsoft.com/office/drawing/2014/main" id="{E35BC536-B079-4A23-BC6B-32C8EF1F1836}"/>
              </a:ext>
            </a:extLst>
          </p:cNvPr>
          <p:cNvSpPr>
            <a:spLocks noGrp="1"/>
          </p:cNvSpPr>
          <p:nvPr>
            <p:ph type="sldNum" sz="quarter" idx="13"/>
          </p:nvPr>
        </p:nvSpPr>
        <p:spPr/>
        <p:txBody>
          <a:bodyPr/>
          <a:lstStyle/>
          <a:p>
            <a:fld id="{EB4B8DE2-A4E8-46E4-8BBF-D75455EFF32C}" type="slidenum">
              <a:rPr lang="en-US" smtClean="0"/>
              <a:pPr/>
              <a:t>14</a:t>
            </a:fld>
            <a:endParaRPr lang="en-US"/>
          </a:p>
        </p:txBody>
      </p:sp>
      <p:pic>
        <p:nvPicPr>
          <p:cNvPr id="6" name="Graphic 22">
            <a:extLst>
              <a:ext uri="{FF2B5EF4-FFF2-40B4-BE49-F238E27FC236}">
                <a16:creationId xmlns:a16="http://schemas.microsoft.com/office/drawing/2014/main" id="{BA1F07C2-8575-4EE7-8B34-DE3E98DCC4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5134" y="3887503"/>
            <a:ext cx="1207513" cy="120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7">
            <a:extLst>
              <a:ext uri="{FF2B5EF4-FFF2-40B4-BE49-F238E27FC236}">
                <a16:creationId xmlns:a16="http://schemas.microsoft.com/office/drawing/2014/main" id="{486523FD-D430-4AD6-BCC2-75F9EF76A8A5}"/>
              </a:ext>
            </a:extLst>
          </p:cNvPr>
          <p:cNvSpPr txBox="1">
            <a:spLocks noChangeArrowheads="1"/>
          </p:cNvSpPr>
          <p:nvPr/>
        </p:nvSpPr>
        <p:spPr bwMode="auto">
          <a:xfrm>
            <a:off x="2422715" y="5137910"/>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EMR</a:t>
            </a:r>
          </a:p>
        </p:txBody>
      </p:sp>
      <p:pic>
        <p:nvPicPr>
          <p:cNvPr id="8" name="Graphic 14">
            <a:extLst>
              <a:ext uri="{FF2B5EF4-FFF2-40B4-BE49-F238E27FC236}">
                <a16:creationId xmlns:a16="http://schemas.microsoft.com/office/drawing/2014/main" id="{E7E2E929-51B7-45D8-AE29-07E76E4C65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577" y="3890460"/>
            <a:ext cx="1207511" cy="1207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7">
            <a:extLst>
              <a:ext uri="{FF2B5EF4-FFF2-40B4-BE49-F238E27FC236}">
                <a16:creationId xmlns:a16="http://schemas.microsoft.com/office/drawing/2014/main" id="{9712AECD-7E20-4BD9-B3DA-02A867805547}"/>
              </a:ext>
            </a:extLst>
          </p:cNvPr>
          <p:cNvSpPr txBox="1">
            <a:spLocks noChangeArrowheads="1"/>
          </p:cNvSpPr>
          <p:nvPr/>
        </p:nvSpPr>
        <p:spPr bwMode="auto">
          <a:xfrm>
            <a:off x="6849456" y="5137910"/>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Athena</a:t>
            </a:r>
          </a:p>
        </p:txBody>
      </p:sp>
      <p:pic>
        <p:nvPicPr>
          <p:cNvPr id="10" name="Graphic 6">
            <a:extLst>
              <a:ext uri="{FF2B5EF4-FFF2-40B4-BE49-F238E27FC236}">
                <a16:creationId xmlns:a16="http://schemas.microsoft.com/office/drawing/2014/main" id="{BDCCCB6B-7871-4688-884C-B8E754EF3C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875" y="3887504"/>
            <a:ext cx="1207512" cy="120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8E7337DF-53AF-4D10-94AB-B29936F2CD79}"/>
              </a:ext>
            </a:extLst>
          </p:cNvPr>
          <p:cNvSpPr txBox="1">
            <a:spLocks noChangeArrowheads="1"/>
          </p:cNvSpPr>
          <p:nvPr/>
        </p:nvSpPr>
        <p:spPr bwMode="auto">
          <a:xfrm>
            <a:off x="4715065" y="514086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Glue</a:t>
            </a:r>
          </a:p>
        </p:txBody>
      </p:sp>
    </p:spTree>
    <p:extLst>
      <p:ext uri="{BB962C8B-B14F-4D97-AF65-F5344CB8AC3E}">
        <p14:creationId xmlns:p14="http://schemas.microsoft.com/office/powerpoint/2010/main" val="3375679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8BB58E-4EA3-490E-A6F0-C03E66E29AE6}"/>
              </a:ext>
            </a:extLst>
          </p:cNvPr>
          <p:cNvSpPr>
            <a:spLocks noGrp="1"/>
          </p:cNvSpPr>
          <p:nvPr>
            <p:ph type="title"/>
          </p:nvPr>
        </p:nvSpPr>
        <p:spPr>
          <a:xfrm>
            <a:off x="609600" y="3050435"/>
            <a:ext cx="9302496" cy="757130"/>
          </a:xfrm>
        </p:spPr>
        <p:txBody>
          <a:bodyPr/>
          <a:lstStyle/>
          <a:p>
            <a:r>
              <a:rPr lang="en-US" dirty="0"/>
              <a:t>Demonstration</a:t>
            </a:r>
          </a:p>
        </p:txBody>
      </p:sp>
      <p:sp>
        <p:nvSpPr>
          <p:cNvPr id="2" name="Slide Number Placeholder 1">
            <a:extLst>
              <a:ext uri="{FF2B5EF4-FFF2-40B4-BE49-F238E27FC236}">
                <a16:creationId xmlns:a16="http://schemas.microsoft.com/office/drawing/2014/main" id="{F6ABFB80-CF39-414E-85B7-2E3C3F338DB5}"/>
              </a:ext>
            </a:extLst>
          </p:cNvPr>
          <p:cNvSpPr>
            <a:spLocks noGrp="1"/>
          </p:cNvSpPr>
          <p:nvPr>
            <p:ph type="sldNum" sz="quarter" idx="12"/>
          </p:nvPr>
        </p:nvSpPr>
        <p:spPr/>
        <p:txBody>
          <a:bodyPr/>
          <a:lstStyle/>
          <a:p>
            <a:fld id="{EB4B8DE2-A4E8-46E4-8BBF-D75455EFF32C}" type="slidenum">
              <a:rPr lang="en-US" smtClean="0"/>
              <a:pPr/>
              <a:t>15</a:t>
            </a:fld>
            <a:endParaRPr lang="en-US"/>
          </a:p>
        </p:txBody>
      </p:sp>
    </p:spTree>
    <p:extLst>
      <p:ext uri="{BB962C8B-B14F-4D97-AF65-F5344CB8AC3E}">
        <p14:creationId xmlns:p14="http://schemas.microsoft.com/office/powerpoint/2010/main" val="2772735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C236D-8BDE-4EDE-AEA0-B0362F5E10A3}"/>
              </a:ext>
            </a:extLst>
          </p:cNvPr>
          <p:cNvSpPr>
            <a:spLocks noGrp="1"/>
          </p:cNvSpPr>
          <p:nvPr>
            <p:ph type="title"/>
          </p:nvPr>
        </p:nvSpPr>
        <p:spPr/>
        <p:txBody>
          <a:bodyPr/>
          <a:lstStyle/>
          <a:p>
            <a:r>
              <a:rPr lang="en-US" dirty="0"/>
              <a:t>Resources</a:t>
            </a:r>
          </a:p>
        </p:txBody>
      </p:sp>
      <p:sp>
        <p:nvSpPr>
          <p:cNvPr id="4" name="Slide Number Placeholder 3">
            <a:extLst>
              <a:ext uri="{FF2B5EF4-FFF2-40B4-BE49-F238E27FC236}">
                <a16:creationId xmlns:a16="http://schemas.microsoft.com/office/drawing/2014/main" id="{CF4A74FB-7F5A-4152-BD82-1E6F6FD3AC82}"/>
              </a:ext>
            </a:extLst>
          </p:cNvPr>
          <p:cNvSpPr>
            <a:spLocks noGrp="1"/>
          </p:cNvSpPr>
          <p:nvPr>
            <p:ph type="sldNum" sz="quarter" idx="13"/>
          </p:nvPr>
        </p:nvSpPr>
        <p:spPr/>
        <p:txBody>
          <a:bodyPr/>
          <a:lstStyle/>
          <a:p>
            <a:fld id="{EB4B8DE2-A4E8-46E4-8BBF-D75455EFF32C}" type="slidenum">
              <a:rPr lang="en-US" smtClean="0"/>
              <a:pPr/>
              <a:t>16</a:t>
            </a:fld>
            <a:endParaRPr lang="en-US"/>
          </a:p>
        </p:txBody>
      </p:sp>
      <p:sp>
        <p:nvSpPr>
          <p:cNvPr id="9" name="Content Placeholder 2">
            <a:extLst>
              <a:ext uri="{FF2B5EF4-FFF2-40B4-BE49-F238E27FC236}">
                <a16:creationId xmlns:a16="http://schemas.microsoft.com/office/drawing/2014/main" id="{5AF4A04F-5858-4B18-8DA5-E688F6F90808}"/>
              </a:ext>
            </a:extLst>
          </p:cNvPr>
          <p:cNvSpPr txBox="1">
            <a:spLocks/>
          </p:cNvSpPr>
          <p:nvPr/>
        </p:nvSpPr>
        <p:spPr>
          <a:xfrm>
            <a:off x="609600" y="1714500"/>
            <a:ext cx="11062800" cy="4385511"/>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2"/>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2"/>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2"/>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r>
              <a:rPr lang="en-US" dirty="0">
                <a:hlinkClick r:id="rId2"/>
              </a:rPr>
              <a:t>Iceberg on EMR and Athena Workshop</a:t>
            </a:r>
            <a:endParaRPr lang="en-US" dirty="0"/>
          </a:p>
          <a:p>
            <a:pPr marL="457200" indent="-457200"/>
            <a:r>
              <a:rPr lang="en-US" dirty="0">
                <a:hlinkClick r:id="rId3"/>
              </a:rPr>
              <a:t>GitHub – Athena + Iceberg Materials</a:t>
            </a:r>
            <a:endParaRPr lang="en-US" dirty="0"/>
          </a:p>
          <a:p>
            <a:pPr marL="457200" indent="-457200"/>
            <a:r>
              <a:rPr lang="en-US" dirty="0"/>
              <a:t>Blogs</a:t>
            </a:r>
          </a:p>
          <a:p>
            <a:pPr marL="742950" lvl="1" indent="-457200"/>
            <a:r>
              <a:rPr lang="en-US" dirty="0">
                <a:hlinkClick r:id="rId4"/>
              </a:rPr>
              <a:t>Build a high-performance, ACID compliant, evolving data lake using Apache Iceberg on Amazon EMR</a:t>
            </a:r>
            <a:endParaRPr lang="en-US" dirty="0"/>
          </a:p>
          <a:p>
            <a:pPr marL="742950" lvl="1" indent="-457200"/>
            <a:r>
              <a:rPr lang="en-US" dirty="0">
                <a:hlinkClick r:id="rId5"/>
              </a:rPr>
              <a:t>Implement a CDC-based UPSERT in a data lake using Apache Iceberg and AWS Glue</a:t>
            </a:r>
            <a:endParaRPr lang="en-US" dirty="0"/>
          </a:p>
          <a:p>
            <a:pPr marL="742950" lvl="1" indent="-457200"/>
            <a:r>
              <a:rPr lang="en-US" dirty="0">
                <a:hlinkClick r:id="rId4"/>
              </a:rPr>
              <a:t>Built an Apache Iceberg data lake using Amazon Athena, Amazon EMR and AWS Glue</a:t>
            </a:r>
            <a:endParaRPr lang="en-US" dirty="0"/>
          </a:p>
        </p:txBody>
      </p:sp>
    </p:spTree>
    <p:extLst>
      <p:ext uri="{BB962C8B-B14F-4D97-AF65-F5344CB8AC3E}">
        <p14:creationId xmlns:p14="http://schemas.microsoft.com/office/powerpoint/2010/main" val="399833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313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4FB6A-995C-4667-B3E1-716FF7BB5DE2}"/>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1693960B-AEDD-449F-9F13-E7EAEF60EF95}"/>
              </a:ext>
            </a:extLst>
          </p:cNvPr>
          <p:cNvSpPr>
            <a:spLocks noGrp="1"/>
          </p:cNvSpPr>
          <p:nvPr>
            <p:ph type="body" sz="quarter" idx="10"/>
          </p:nvPr>
        </p:nvSpPr>
        <p:spPr>
          <a:xfrm>
            <a:off x="609600" y="1714500"/>
            <a:ext cx="10972800" cy="4970591"/>
          </a:xfrm>
        </p:spPr>
        <p:txBody>
          <a:bodyPr/>
          <a:lstStyle/>
          <a:p>
            <a:pPr marL="342900" indent="-342900">
              <a:lnSpc>
                <a:spcPct val="100000"/>
              </a:lnSpc>
              <a:buFont typeface="Arial" panose="020B0604020202020204" pitchFamily="34" charset="0"/>
              <a:buChar char="•"/>
            </a:pPr>
            <a:r>
              <a:rPr lang="en-US" sz="3200" dirty="0"/>
              <a:t>What is Iceberg?</a:t>
            </a:r>
          </a:p>
          <a:p>
            <a:pPr marL="342900" indent="-342900">
              <a:lnSpc>
                <a:spcPct val="100000"/>
              </a:lnSpc>
              <a:buFont typeface="Arial" panose="020B0604020202020204" pitchFamily="34" charset="0"/>
              <a:buChar char="•"/>
            </a:pPr>
            <a:r>
              <a:rPr lang="en-US" sz="3200" dirty="0"/>
              <a:t>How does Iceberg work?</a:t>
            </a:r>
          </a:p>
          <a:p>
            <a:pPr marL="342900" indent="-342900">
              <a:lnSpc>
                <a:spcPct val="100000"/>
              </a:lnSpc>
              <a:buFont typeface="Arial" panose="020B0604020202020204" pitchFamily="34" charset="0"/>
              <a:buChar char="•"/>
            </a:pPr>
            <a:r>
              <a:rPr lang="en-US" sz="3200" dirty="0"/>
              <a:t>AWS services commonly used with Iceberg?</a:t>
            </a:r>
          </a:p>
          <a:p>
            <a:pPr marL="342900" indent="-342900">
              <a:lnSpc>
                <a:spcPct val="100000"/>
              </a:lnSpc>
              <a:buFont typeface="Arial" panose="020B0604020202020204" pitchFamily="34" charset="0"/>
              <a:buChar char="•"/>
            </a:pPr>
            <a:r>
              <a:rPr lang="en-US" sz="3200" dirty="0"/>
              <a:t>Demonstration</a:t>
            </a:r>
          </a:p>
          <a:p>
            <a:pPr marL="342900" indent="-342900">
              <a:lnSpc>
                <a:spcPct val="100000"/>
              </a:lnSpc>
              <a:buFont typeface="Arial" panose="020B0604020202020204" pitchFamily="34" charset="0"/>
              <a:buChar char="•"/>
            </a:pPr>
            <a:endParaRPr lang="en-US" sz="3200" dirty="0"/>
          </a:p>
          <a:p>
            <a:pPr marL="342900" indent="-342900">
              <a:lnSpc>
                <a:spcPct val="100000"/>
              </a:lnSpc>
              <a:buFont typeface="Arial" panose="020B0604020202020204" pitchFamily="34" charset="0"/>
              <a:buChar char="•"/>
            </a:pPr>
            <a:endParaRPr lang="en-US" sz="3200" dirty="0"/>
          </a:p>
        </p:txBody>
      </p:sp>
      <p:sp>
        <p:nvSpPr>
          <p:cNvPr id="4" name="Slide Number Placeholder 3">
            <a:extLst>
              <a:ext uri="{FF2B5EF4-FFF2-40B4-BE49-F238E27FC236}">
                <a16:creationId xmlns:a16="http://schemas.microsoft.com/office/drawing/2014/main" id="{DCB516E4-34A4-4F2E-B6EB-D1470F35FCF5}"/>
              </a:ext>
            </a:extLst>
          </p:cNvPr>
          <p:cNvSpPr>
            <a:spLocks noGrp="1"/>
          </p:cNvSpPr>
          <p:nvPr>
            <p:ph type="sldNum" sz="quarter" idx="13"/>
          </p:nvPr>
        </p:nvSpPr>
        <p:spPr/>
        <p:txBody>
          <a:bodyPr/>
          <a:lstStyle/>
          <a:p>
            <a:fld id="{EB4B8DE2-A4E8-46E4-8BBF-D75455EFF32C}" type="slidenum">
              <a:rPr lang="en-US" smtClean="0"/>
              <a:pPr/>
              <a:t>2</a:t>
            </a:fld>
            <a:endParaRPr lang="en-US"/>
          </a:p>
        </p:txBody>
      </p:sp>
    </p:spTree>
    <p:extLst>
      <p:ext uri="{BB962C8B-B14F-4D97-AF65-F5344CB8AC3E}">
        <p14:creationId xmlns:p14="http://schemas.microsoft.com/office/powerpoint/2010/main" val="3094319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8BB58E-4EA3-490E-A6F0-C03E66E29AE6}"/>
              </a:ext>
            </a:extLst>
          </p:cNvPr>
          <p:cNvSpPr>
            <a:spLocks noGrp="1"/>
          </p:cNvSpPr>
          <p:nvPr>
            <p:ph type="title"/>
          </p:nvPr>
        </p:nvSpPr>
        <p:spPr>
          <a:xfrm>
            <a:off x="609600" y="3050435"/>
            <a:ext cx="7823200" cy="757130"/>
          </a:xfrm>
        </p:spPr>
        <p:txBody>
          <a:bodyPr/>
          <a:lstStyle/>
          <a:p>
            <a:r>
              <a:rPr lang="en-US" dirty="0"/>
              <a:t>What is Apache Iceberg?</a:t>
            </a:r>
          </a:p>
        </p:txBody>
      </p:sp>
      <p:sp>
        <p:nvSpPr>
          <p:cNvPr id="2" name="Slide Number Placeholder 1">
            <a:extLst>
              <a:ext uri="{FF2B5EF4-FFF2-40B4-BE49-F238E27FC236}">
                <a16:creationId xmlns:a16="http://schemas.microsoft.com/office/drawing/2014/main" id="{F6ABFB80-CF39-414E-85B7-2E3C3F338DB5}"/>
              </a:ext>
            </a:extLst>
          </p:cNvPr>
          <p:cNvSpPr>
            <a:spLocks noGrp="1"/>
          </p:cNvSpPr>
          <p:nvPr>
            <p:ph type="sldNum" sz="quarter" idx="12"/>
          </p:nvPr>
        </p:nvSpPr>
        <p:spPr/>
        <p:txBody>
          <a:bodyPr/>
          <a:lstStyle/>
          <a:p>
            <a:fld id="{EB4B8DE2-A4E8-46E4-8BBF-D75455EFF32C}" type="slidenum">
              <a:rPr lang="en-US" smtClean="0"/>
              <a:pPr/>
              <a:t>3</a:t>
            </a:fld>
            <a:endParaRPr lang="en-US"/>
          </a:p>
        </p:txBody>
      </p:sp>
    </p:spTree>
    <p:extLst>
      <p:ext uri="{BB962C8B-B14F-4D97-AF65-F5344CB8AC3E}">
        <p14:creationId xmlns:p14="http://schemas.microsoft.com/office/powerpoint/2010/main" val="3140888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E2E19B-80C0-4087-82D7-D6D78A64DBA1}"/>
              </a:ext>
            </a:extLst>
          </p:cNvPr>
          <p:cNvSpPr>
            <a:spLocks noGrp="1"/>
          </p:cNvSpPr>
          <p:nvPr>
            <p:ph idx="1"/>
          </p:nvPr>
        </p:nvSpPr>
        <p:spPr>
          <a:xfrm>
            <a:off x="609600" y="1671145"/>
            <a:ext cx="10972800" cy="3083921"/>
          </a:xfrm>
        </p:spPr>
        <p:txBody>
          <a:bodyPr/>
          <a:lstStyle/>
          <a:p>
            <a:r>
              <a:rPr lang="en-US" sz="3600" dirty="0"/>
              <a:t>“Iceberg is an open table format for huge analytic tables. Iceberg brings the reliability and simplicity of SQL tables to big data, while making it possible for engines like Spark, Trino, Flink, Presto, Hive and Impala to safely work with the same tables, at the same time.”</a:t>
            </a:r>
          </a:p>
        </p:txBody>
      </p:sp>
      <p:sp>
        <p:nvSpPr>
          <p:cNvPr id="4" name="Slide Number Placeholder 3">
            <a:extLst>
              <a:ext uri="{FF2B5EF4-FFF2-40B4-BE49-F238E27FC236}">
                <a16:creationId xmlns:a16="http://schemas.microsoft.com/office/drawing/2014/main" id="{07F31E22-DD55-44A4-B829-C6E9CFA2E6B0}"/>
              </a:ext>
            </a:extLst>
          </p:cNvPr>
          <p:cNvSpPr>
            <a:spLocks noGrp="1"/>
          </p:cNvSpPr>
          <p:nvPr>
            <p:ph type="sldNum" sz="quarter" idx="12"/>
          </p:nvPr>
        </p:nvSpPr>
        <p:spPr/>
        <p:txBody>
          <a:bodyPr/>
          <a:lstStyle/>
          <a:p>
            <a:fld id="{EB4B8DE2-A4E8-46E4-8BBF-D75455EFF32C}" type="slidenum">
              <a:rPr lang="en-US" smtClean="0"/>
              <a:pPr/>
              <a:t>4</a:t>
            </a:fld>
            <a:endParaRPr lang="en-US"/>
          </a:p>
        </p:txBody>
      </p:sp>
      <p:cxnSp>
        <p:nvCxnSpPr>
          <p:cNvPr id="6" name="Straight Connector 5">
            <a:extLst>
              <a:ext uri="{FF2B5EF4-FFF2-40B4-BE49-F238E27FC236}">
                <a16:creationId xmlns:a16="http://schemas.microsoft.com/office/drawing/2014/main" id="{24378A78-F318-49F5-B4DF-B30D1EFEE94A}"/>
              </a:ext>
            </a:extLst>
          </p:cNvPr>
          <p:cNvCxnSpPr>
            <a:cxnSpLocks/>
          </p:cNvCxnSpPr>
          <p:nvPr/>
        </p:nvCxnSpPr>
        <p:spPr>
          <a:xfrm>
            <a:off x="3541690" y="2189408"/>
            <a:ext cx="3584324" cy="0"/>
          </a:xfrm>
          <a:prstGeom prst="line">
            <a:avLst/>
          </a:prstGeom>
          <a:ln w="41275">
            <a:solidFill>
              <a:srgbClr val="FFC000"/>
            </a:solidFill>
          </a:ln>
        </p:spPr>
        <p:style>
          <a:lnRef idx="3">
            <a:schemeClr val="accent1"/>
          </a:lnRef>
          <a:fillRef idx="0">
            <a:schemeClr val="accent1"/>
          </a:fillRef>
          <a:effectRef idx="2">
            <a:schemeClr val="accent1"/>
          </a:effectRef>
          <a:fontRef idx="minor">
            <a:schemeClr val="tx1"/>
          </a:fontRef>
        </p:style>
      </p:cxnSp>
      <p:cxnSp>
        <p:nvCxnSpPr>
          <p:cNvPr id="8" name="Straight Connector 7">
            <a:extLst>
              <a:ext uri="{FF2B5EF4-FFF2-40B4-BE49-F238E27FC236}">
                <a16:creationId xmlns:a16="http://schemas.microsoft.com/office/drawing/2014/main" id="{49DB1F2F-EFB6-4117-82BB-375A17482BF9}"/>
              </a:ext>
            </a:extLst>
          </p:cNvPr>
          <p:cNvCxnSpPr>
            <a:cxnSpLocks/>
          </p:cNvCxnSpPr>
          <p:nvPr/>
        </p:nvCxnSpPr>
        <p:spPr>
          <a:xfrm flipV="1">
            <a:off x="8088076" y="2189408"/>
            <a:ext cx="2800503" cy="24277"/>
          </a:xfrm>
          <a:prstGeom prst="line">
            <a:avLst/>
          </a:prstGeom>
          <a:ln w="41275">
            <a:solidFill>
              <a:srgbClr val="FFC000"/>
            </a:solidFill>
          </a:ln>
        </p:spPr>
        <p:style>
          <a:lnRef idx="3">
            <a:schemeClr val="accent1"/>
          </a:lnRef>
          <a:fillRef idx="0">
            <a:schemeClr val="accent1"/>
          </a:fillRef>
          <a:effectRef idx="2">
            <a:schemeClr val="accent1"/>
          </a:effectRef>
          <a:fontRef idx="minor">
            <a:schemeClr val="tx1"/>
          </a:fontRef>
        </p:style>
      </p:cxnSp>
      <p:cxnSp>
        <p:nvCxnSpPr>
          <p:cNvPr id="10" name="Straight Connector 9">
            <a:extLst>
              <a:ext uri="{FF2B5EF4-FFF2-40B4-BE49-F238E27FC236}">
                <a16:creationId xmlns:a16="http://schemas.microsoft.com/office/drawing/2014/main" id="{6B874765-8923-44F6-ABE1-4291F9F766FF}"/>
              </a:ext>
            </a:extLst>
          </p:cNvPr>
          <p:cNvCxnSpPr>
            <a:cxnSpLocks/>
          </p:cNvCxnSpPr>
          <p:nvPr/>
        </p:nvCxnSpPr>
        <p:spPr>
          <a:xfrm>
            <a:off x="609600" y="3178513"/>
            <a:ext cx="2243959" cy="0"/>
          </a:xfrm>
          <a:prstGeom prst="line">
            <a:avLst/>
          </a:prstGeom>
          <a:ln w="41275">
            <a:solidFill>
              <a:srgbClr val="FFC000"/>
            </a:solidFill>
          </a:ln>
        </p:spPr>
        <p:style>
          <a:lnRef idx="3">
            <a:schemeClr val="accent1"/>
          </a:lnRef>
          <a:fillRef idx="0">
            <a:schemeClr val="accent1"/>
          </a:fillRef>
          <a:effectRef idx="2">
            <a:schemeClr val="accent1"/>
          </a:effectRef>
          <a:fontRef idx="minor">
            <a:schemeClr val="tx1"/>
          </a:fontRef>
        </p:style>
      </p:cxnSp>
      <p:cxnSp>
        <p:nvCxnSpPr>
          <p:cNvPr id="12" name="Straight Connector 11">
            <a:extLst>
              <a:ext uri="{FF2B5EF4-FFF2-40B4-BE49-F238E27FC236}">
                <a16:creationId xmlns:a16="http://schemas.microsoft.com/office/drawing/2014/main" id="{F6C092C4-6110-420B-B300-771D96C8F5E3}"/>
              </a:ext>
            </a:extLst>
          </p:cNvPr>
          <p:cNvCxnSpPr>
            <a:cxnSpLocks/>
          </p:cNvCxnSpPr>
          <p:nvPr/>
        </p:nvCxnSpPr>
        <p:spPr>
          <a:xfrm>
            <a:off x="3089893" y="3661988"/>
            <a:ext cx="6527073" cy="0"/>
          </a:xfrm>
          <a:prstGeom prst="line">
            <a:avLst/>
          </a:prstGeom>
          <a:ln w="41275">
            <a:solidFill>
              <a:srgbClr val="FFC000"/>
            </a:solidFill>
          </a:ln>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815FF0BA-2683-4673-A958-BF49B813C185}"/>
              </a:ext>
            </a:extLst>
          </p:cNvPr>
          <p:cNvCxnSpPr>
            <a:cxnSpLocks/>
          </p:cNvCxnSpPr>
          <p:nvPr/>
        </p:nvCxnSpPr>
        <p:spPr>
          <a:xfrm>
            <a:off x="609600" y="4176995"/>
            <a:ext cx="1424152" cy="0"/>
          </a:xfrm>
          <a:prstGeom prst="line">
            <a:avLst/>
          </a:prstGeom>
          <a:ln w="41275">
            <a:solidFill>
              <a:srgbClr val="FFC000"/>
            </a:solidFill>
          </a:ln>
        </p:spPr>
        <p:style>
          <a:lnRef idx="3">
            <a:schemeClr val="accent1"/>
          </a:lnRef>
          <a:fillRef idx="0">
            <a:schemeClr val="accent1"/>
          </a:fillRef>
          <a:effectRef idx="2">
            <a:schemeClr val="accent1"/>
          </a:effectRef>
          <a:fontRef idx="minor">
            <a:schemeClr val="tx1"/>
          </a:fontRef>
        </p:style>
      </p:cxnSp>
      <p:cxnSp>
        <p:nvCxnSpPr>
          <p:cNvPr id="17" name="Straight Connector 16">
            <a:extLst>
              <a:ext uri="{FF2B5EF4-FFF2-40B4-BE49-F238E27FC236}">
                <a16:creationId xmlns:a16="http://schemas.microsoft.com/office/drawing/2014/main" id="{ACDC60C8-C303-416F-A8D8-6F0C6D7DF629}"/>
              </a:ext>
            </a:extLst>
          </p:cNvPr>
          <p:cNvCxnSpPr>
            <a:cxnSpLocks/>
          </p:cNvCxnSpPr>
          <p:nvPr/>
        </p:nvCxnSpPr>
        <p:spPr>
          <a:xfrm flipV="1">
            <a:off x="587305" y="2654699"/>
            <a:ext cx="1446447" cy="1"/>
          </a:xfrm>
          <a:prstGeom prst="line">
            <a:avLst/>
          </a:prstGeom>
          <a:ln w="41275">
            <a:solidFill>
              <a:srgbClr val="FFC00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87084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35249-1000-4ADB-8AA4-F36BCC9C054C}"/>
              </a:ext>
            </a:extLst>
          </p:cNvPr>
          <p:cNvSpPr>
            <a:spLocks noGrp="1"/>
          </p:cNvSpPr>
          <p:nvPr>
            <p:ph type="title"/>
          </p:nvPr>
        </p:nvSpPr>
        <p:spPr/>
        <p:txBody>
          <a:bodyPr/>
          <a:lstStyle/>
          <a:p>
            <a:r>
              <a:rPr lang="en-US" dirty="0"/>
              <a:t>What are the benefits of using Apache Iceberg?</a:t>
            </a:r>
          </a:p>
        </p:txBody>
      </p:sp>
      <p:sp>
        <p:nvSpPr>
          <p:cNvPr id="3" name="Content Placeholder 2">
            <a:extLst>
              <a:ext uri="{FF2B5EF4-FFF2-40B4-BE49-F238E27FC236}">
                <a16:creationId xmlns:a16="http://schemas.microsoft.com/office/drawing/2014/main" id="{2825C3D5-C55D-4500-87ED-6E6BD655CECA}"/>
              </a:ext>
            </a:extLst>
          </p:cNvPr>
          <p:cNvSpPr>
            <a:spLocks noGrp="1"/>
          </p:cNvSpPr>
          <p:nvPr>
            <p:ph idx="1"/>
          </p:nvPr>
        </p:nvSpPr>
        <p:spPr>
          <a:xfrm>
            <a:off x="609600" y="1714500"/>
            <a:ext cx="10972800" cy="2954655"/>
          </a:xfrm>
        </p:spPr>
        <p:txBody>
          <a:bodyPr/>
          <a:lstStyle/>
          <a:p>
            <a:pPr marL="457200" indent="-457200">
              <a:buFont typeface="Arial" panose="020B0604020202020204" pitchFamily="34" charset="0"/>
              <a:buChar char="•"/>
            </a:pPr>
            <a:r>
              <a:rPr lang="en-US" dirty="0"/>
              <a:t>ACID compliance</a:t>
            </a:r>
          </a:p>
          <a:p>
            <a:pPr marL="457200" indent="-457200">
              <a:buFont typeface="Arial" panose="020B0604020202020204" pitchFamily="34" charset="0"/>
              <a:buChar char="•"/>
            </a:pPr>
            <a:r>
              <a:rPr lang="en-US" dirty="0"/>
              <a:t>Rollback and time travel</a:t>
            </a:r>
          </a:p>
          <a:p>
            <a:pPr marL="457200" indent="-457200">
              <a:buFont typeface="Arial" panose="020B0604020202020204" pitchFamily="34" charset="0"/>
              <a:buChar char="•"/>
            </a:pPr>
            <a:r>
              <a:rPr lang="en-US" dirty="0"/>
              <a:t>Flexible SQL</a:t>
            </a:r>
          </a:p>
          <a:p>
            <a:pPr marL="457200" indent="-457200">
              <a:buFont typeface="Arial" panose="020B0604020202020204" pitchFamily="34" charset="0"/>
              <a:buChar char="•"/>
            </a:pPr>
            <a:r>
              <a:rPr lang="en-US" dirty="0"/>
              <a:t>Hidden partitioning</a:t>
            </a:r>
          </a:p>
          <a:p>
            <a:pPr marL="457200" indent="-457200">
              <a:buFont typeface="Arial" panose="020B0604020202020204" pitchFamily="34" charset="0"/>
              <a:buChar char="•"/>
            </a:pPr>
            <a:r>
              <a:rPr lang="en-US" dirty="0"/>
              <a:t>Schema evolution</a:t>
            </a:r>
          </a:p>
        </p:txBody>
      </p:sp>
      <p:sp>
        <p:nvSpPr>
          <p:cNvPr id="4" name="Slide Number Placeholder 3">
            <a:extLst>
              <a:ext uri="{FF2B5EF4-FFF2-40B4-BE49-F238E27FC236}">
                <a16:creationId xmlns:a16="http://schemas.microsoft.com/office/drawing/2014/main" id="{7DC3CE20-9E71-4119-B5B5-D3A7E05F4A90}"/>
              </a:ext>
            </a:extLst>
          </p:cNvPr>
          <p:cNvSpPr>
            <a:spLocks noGrp="1"/>
          </p:cNvSpPr>
          <p:nvPr>
            <p:ph type="sldNum" sz="quarter" idx="12"/>
          </p:nvPr>
        </p:nvSpPr>
        <p:spPr/>
        <p:txBody>
          <a:bodyPr/>
          <a:lstStyle/>
          <a:p>
            <a:fld id="{EB4B8DE2-A4E8-46E4-8BBF-D75455EFF32C}" type="slidenum">
              <a:rPr lang="en-US" smtClean="0"/>
              <a:pPr/>
              <a:t>5</a:t>
            </a:fld>
            <a:endParaRPr lang="en-US"/>
          </a:p>
        </p:txBody>
      </p:sp>
    </p:spTree>
    <p:extLst>
      <p:ext uri="{BB962C8B-B14F-4D97-AF65-F5344CB8AC3E}">
        <p14:creationId xmlns:p14="http://schemas.microsoft.com/office/powerpoint/2010/main" val="755193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8BB58E-4EA3-490E-A6F0-C03E66E29AE6}"/>
              </a:ext>
            </a:extLst>
          </p:cNvPr>
          <p:cNvSpPr>
            <a:spLocks noGrp="1"/>
          </p:cNvSpPr>
          <p:nvPr>
            <p:ph type="title"/>
          </p:nvPr>
        </p:nvSpPr>
        <p:spPr>
          <a:xfrm>
            <a:off x="609600" y="3050435"/>
            <a:ext cx="9302496" cy="757130"/>
          </a:xfrm>
        </p:spPr>
        <p:txBody>
          <a:bodyPr/>
          <a:lstStyle/>
          <a:p>
            <a:r>
              <a:rPr lang="en-US" dirty="0"/>
              <a:t>How does Iceberg work?</a:t>
            </a:r>
          </a:p>
        </p:txBody>
      </p:sp>
      <p:sp>
        <p:nvSpPr>
          <p:cNvPr id="2" name="Slide Number Placeholder 1">
            <a:extLst>
              <a:ext uri="{FF2B5EF4-FFF2-40B4-BE49-F238E27FC236}">
                <a16:creationId xmlns:a16="http://schemas.microsoft.com/office/drawing/2014/main" id="{F6ABFB80-CF39-414E-85B7-2E3C3F338DB5}"/>
              </a:ext>
            </a:extLst>
          </p:cNvPr>
          <p:cNvSpPr>
            <a:spLocks noGrp="1"/>
          </p:cNvSpPr>
          <p:nvPr>
            <p:ph type="sldNum" sz="quarter" idx="12"/>
          </p:nvPr>
        </p:nvSpPr>
        <p:spPr/>
        <p:txBody>
          <a:bodyPr/>
          <a:lstStyle/>
          <a:p>
            <a:fld id="{EB4B8DE2-A4E8-46E4-8BBF-D75455EFF32C}" type="slidenum">
              <a:rPr lang="en-US" smtClean="0"/>
              <a:pPr/>
              <a:t>6</a:t>
            </a:fld>
            <a:endParaRPr lang="en-US"/>
          </a:p>
        </p:txBody>
      </p:sp>
    </p:spTree>
    <p:extLst>
      <p:ext uri="{BB962C8B-B14F-4D97-AF65-F5344CB8AC3E}">
        <p14:creationId xmlns:p14="http://schemas.microsoft.com/office/powerpoint/2010/main" val="1591318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FB71B-86D6-472F-84FD-859106F0F631}"/>
              </a:ext>
            </a:extLst>
          </p:cNvPr>
          <p:cNvSpPr>
            <a:spLocks noGrp="1"/>
          </p:cNvSpPr>
          <p:nvPr>
            <p:ph type="title"/>
          </p:nvPr>
        </p:nvSpPr>
        <p:spPr/>
        <p:txBody>
          <a:bodyPr/>
          <a:lstStyle/>
          <a:p>
            <a:r>
              <a:rPr lang="en-US" dirty="0"/>
              <a:t>Metadata + Data Layer</a:t>
            </a:r>
          </a:p>
        </p:txBody>
      </p:sp>
      <p:sp>
        <p:nvSpPr>
          <p:cNvPr id="3" name="Content Placeholder 2">
            <a:extLst>
              <a:ext uri="{FF2B5EF4-FFF2-40B4-BE49-F238E27FC236}">
                <a16:creationId xmlns:a16="http://schemas.microsoft.com/office/drawing/2014/main" id="{D7A7ED38-D98F-4146-95AF-6367BDEE9541}"/>
              </a:ext>
            </a:extLst>
          </p:cNvPr>
          <p:cNvSpPr>
            <a:spLocks noGrp="1"/>
          </p:cNvSpPr>
          <p:nvPr>
            <p:ph idx="1"/>
          </p:nvPr>
        </p:nvSpPr>
        <p:spPr>
          <a:xfrm>
            <a:off x="609600" y="1919356"/>
            <a:ext cx="3974592" cy="3019288"/>
          </a:xfrm>
        </p:spPr>
        <p:txBody>
          <a:bodyPr/>
          <a:lstStyle/>
          <a:p>
            <a:pPr marL="457200" indent="-457200">
              <a:buFont typeface="Arial" panose="020B0604020202020204" pitchFamily="34" charset="0"/>
              <a:buChar char="•"/>
            </a:pPr>
            <a:r>
              <a:rPr lang="en-US" sz="2400" dirty="0"/>
              <a:t>Metadata</a:t>
            </a:r>
            <a:endParaRPr lang="en-US" sz="2000" dirty="0"/>
          </a:p>
          <a:p>
            <a:pPr marL="742950" lvl="1" indent="-457200">
              <a:buFont typeface="Arial" panose="020B0604020202020204" pitchFamily="34" charset="0"/>
              <a:buChar char="•"/>
            </a:pPr>
            <a:r>
              <a:rPr lang="en-US" sz="2000" dirty="0"/>
              <a:t>Metadata file</a:t>
            </a:r>
          </a:p>
          <a:p>
            <a:pPr marL="742950" lvl="1" indent="-457200">
              <a:buFont typeface="Arial" panose="020B0604020202020204" pitchFamily="34" charset="0"/>
              <a:buChar char="•"/>
            </a:pPr>
            <a:r>
              <a:rPr lang="en-US" sz="2000" dirty="0"/>
              <a:t>Manifest list(s)</a:t>
            </a:r>
          </a:p>
          <a:p>
            <a:pPr marL="742950" lvl="1" indent="-457200">
              <a:buFont typeface="Arial" panose="020B0604020202020204" pitchFamily="34" charset="0"/>
              <a:buChar char="•"/>
            </a:pPr>
            <a:r>
              <a:rPr lang="en-US" sz="2000" dirty="0"/>
              <a:t>Manifest file(s)</a:t>
            </a:r>
          </a:p>
          <a:p>
            <a:pPr marL="457200" indent="-457200">
              <a:buFont typeface="Arial" panose="020B0604020202020204" pitchFamily="34" charset="0"/>
              <a:buChar char="•"/>
            </a:pPr>
            <a:r>
              <a:rPr lang="en-US" sz="2400" dirty="0"/>
              <a:t>Data</a:t>
            </a:r>
          </a:p>
          <a:p>
            <a:pPr marL="742950" lvl="1" indent="-457200">
              <a:buFont typeface="Arial" panose="020B0604020202020204" pitchFamily="34" charset="0"/>
              <a:buChar char="•"/>
            </a:pPr>
            <a:r>
              <a:rPr lang="en-US" sz="2000" dirty="0"/>
              <a:t>Parquet files</a:t>
            </a:r>
          </a:p>
        </p:txBody>
      </p:sp>
      <p:sp>
        <p:nvSpPr>
          <p:cNvPr id="4" name="Slide Number Placeholder 3">
            <a:extLst>
              <a:ext uri="{FF2B5EF4-FFF2-40B4-BE49-F238E27FC236}">
                <a16:creationId xmlns:a16="http://schemas.microsoft.com/office/drawing/2014/main" id="{ADA62B6A-AFBE-4E4E-891F-E8A1E5F60299}"/>
              </a:ext>
            </a:extLst>
          </p:cNvPr>
          <p:cNvSpPr>
            <a:spLocks noGrp="1"/>
          </p:cNvSpPr>
          <p:nvPr>
            <p:ph type="sldNum" sz="quarter" idx="12"/>
          </p:nvPr>
        </p:nvSpPr>
        <p:spPr/>
        <p:txBody>
          <a:bodyPr/>
          <a:lstStyle/>
          <a:p>
            <a:fld id="{EB4B8DE2-A4E8-46E4-8BBF-D75455EFF32C}" type="slidenum">
              <a:rPr lang="en-US" smtClean="0"/>
              <a:pPr/>
              <a:t>7</a:t>
            </a:fld>
            <a:endParaRPr lang="en-US"/>
          </a:p>
        </p:txBody>
      </p:sp>
      <p:pic>
        <p:nvPicPr>
          <p:cNvPr id="9" name="Picture 8">
            <a:extLst>
              <a:ext uri="{FF2B5EF4-FFF2-40B4-BE49-F238E27FC236}">
                <a16:creationId xmlns:a16="http://schemas.microsoft.com/office/drawing/2014/main" id="{83EA8D8C-2CD1-4668-AE04-3AC39E9D3254}"/>
              </a:ext>
            </a:extLst>
          </p:cNvPr>
          <p:cNvPicPr>
            <a:picLocks noChangeAspect="1"/>
          </p:cNvPicPr>
          <p:nvPr/>
        </p:nvPicPr>
        <p:blipFill>
          <a:blip r:embed="rId3"/>
          <a:stretch>
            <a:fillRect/>
          </a:stretch>
        </p:blipFill>
        <p:spPr>
          <a:xfrm>
            <a:off x="4796599" y="1619249"/>
            <a:ext cx="7134225" cy="4324350"/>
          </a:xfrm>
          <a:prstGeom prst="rect">
            <a:avLst/>
          </a:prstGeom>
        </p:spPr>
      </p:pic>
    </p:spTree>
    <p:extLst>
      <p:ext uri="{BB962C8B-B14F-4D97-AF65-F5344CB8AC3E}">
        <p14:creationId xmlns:p14="http://schemas.microsoft.com/office/powerpoint/2010/main" val="1174991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FB71B-86D6-472F-84FD-859106F0F631}"/>
              </a:ext>
            </a:extLst>
          </p:cNvPr>
          <p:cNvSpPr>
            <a:spLocks noGrp="1"/>
          </p:cNvSpPr>
          <p:nvPr>
            <p:ph type="title"/>
          </p:nvPr>
        </p:nvSpPr>
        <p:spPr/>
        <p:txBody>
          <a:bodyPr/>
          <a:lstStyle/>
          <a:p>
            <a:r>
              <a:rPr lang="en-US" dirty="0"/>
              <a:t>Metadata File</a:t>
            </a:r>
          </a:p>
        </p:txBody>
      </p:sp>
      <p:sp>
        <p:nvSpPr>
          <p:cNvPr id="3" name="Content Placeholder 2">
            <a:extLst>
              <a:ext uri="{FF2B5EF4-FFF2-40B4-BE49-F238E27FC236}">
                <a16:creationId xmlns:a16="http://schemas.microsoft.com/office/drawing/2014/main" id="{D7A7ED38-D98F-4146-95AF-6367BDEE9541}"/>
              </a:ext>
            </a:extLst>
          </p:cNvPr>
          <p:cNvSpPr>
            <a:spLocks noGrp="1"/>
          </p:cNvSpPr>
          <p:nvPr>
            <p:ph idx="1"/>
          </p:nvPr>
        </p:nvSpPr>
        <p:spPr>
          <a:xfrm>
            <a:off x="609600" y="1714500"/>
            <a:ext cx="5669280" cy="4662815"/>
          </a:xfrm>
        </p:spPr>
        <p:txBody>
          <a:bodyPr/>
          <a:lstStyle/>
          <a:p>
            <a:pPr marL="457200" indent="-457200">
              <a:buFont typeface="Arial" panose="020B0604020202020204" pitchFamily="34" charset="0"/>
              <a:buChar char="•"/>
            </a:pPr>
            <a:r>
              <a:rPr lang="en-US" dirty="0"/>
              <a:t>A snapshot is a complete set of data files in the table at a point in time</a:t>
            </a:r>
          </a:p>
          <a:p>
            <a:pPr marL="457200" indent="-457200">
              <a:buFont typeface="Arial" panose="020B0604020202020204" pitchFamily="34" charset="0"/>
              <a:buChar char="•"/>
            </a:pPr>
            <a:r>
              <a:rPr lang="en-US" dirty="0"/>
              <a:t>The table level metadata </a:t>
            </a:r>
          </a:p>
          <a:p>
            <a:pPr marL="457200" indent="-457200">
              <a:buFont typeface="Arial" panose="020B0604020202020204" pitchFamily="34" charset="0"/>
              <a:buChar char="•"/>
            </a:pPr>
            <a:r>
              <a:rPr lang="en-US" dirty="0"/>
              <a:t>Table schema, partitioning configuration, customer properties</a:t>
            </a:r>
          </a:p>
          <a:p>
            <a:pPr marL="457200" indent="-457200">
              <a:buFont typeface="Arial" panose="020B0604020202020204" pitchFamily="34" charset="0"/>
              <a:buChar char="•"/>
            </a:pPr>
            <a:r>
              <a:rPr lang="en-US" dirty="0"/>
              <a:t>Each metadata file can have 1 or more corresponding manifest lists</a:t>
            </a:r>
          </a:p>
        </p:txBody>
      </p:sp>
      <p:sp>
        <p:nvSpPr>
          <p:cNvPr id="4" name="Slide Number Placeholder 3">
            <a:extLst>
              <a:ext uri="{FF2B5EF4-FFF2-40B4-BE49-F238E27FC236}">
                <a16:creationId xmlns:a16="http://schemas.microsoft.com/office/drawing/2014/main" id="{ADA62B6A-AFBE-4E4E-891F-E8A1E5F60299}"/>
              </a:ext>
            </a:extLst>
          </p:cNvPr>
          <p:cNvSpPr>
            <a:spLocks noGrp="1"/>
          </p:cNvSpPr>
          <p:nvPr>
            <p:ph type="sldNum" sz="quarter" idx="12"/>
          </p:nvPr>
        </p:nvSpPr>
        <p:spPr/>
        <p:txBody>
          <a:bodyPr/>
          <a:lstStyle/>
          <a:p>
            <a:fld id="{EB4B8DE2-A4E8-46E4-8BBF-D75455EFF32C}" type="slidenum">
              <a:rPr lang="en-US" smtClean="0"/>
              <a:pPr/>
              <a:t>8</a:t>
            </a:fld>
            <a:endParaRPr lang="en-US"/>
          </a:p>
        </p:txBody>
      </p:sp>
      <p:pic>
        <p:nvPicPr>
          <p:cNvPr id="18" name="Picture 17">
            <a:extLst>
              <a:ext uri="{FF2B5EF4-FFF2-40B4-BE49-F238E27FC236}">
                <a16:creationId xmlns:a16="http://schemas.microsoft.com/office/drawing/2014/main" id="{C36360FF-4AB1-4B5C-92EB-1C9C7ED52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5401" y="1449932"/>
            <a:ext cx="5150371" cy="4399740"/>
          </a:xfrm>
          <a:prstGeom prst="rect">
            <a:avLst/>
          </a:prstGeom>
        </p:spPr>
      </p:pic>
    </p:spTree>
    <p:extLst>
      <p:ext uri="{BB962C8B-B14F-4D97-AF65-F5344CB8AC3E}">
        <p14:creationId xmlns:p14="http://schemas.microsoft.com/office/powerpoint/2010/main" val="2804038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FB71B-86D6-472F-84FD-859106F0F631}"/>
              </a:ext>
            </a:extLst>
          </p:cNvPr>
          <p:cNvSpPr>
            <a:spLocks noGrp="1"/>
          </p:cNvSpPr>
          <p:nvPr>
            <p:ph type="title"/>
          </p:nvPr>
        </p:nvSpPr>
        <p:spPr/>
        <p:txBody>
          <a:bodyPr/>
          <a:lstStyle/>
          <a:p>
            <a:r>
              <a:rPr lang="en-US" dirty="0"/>
              <a:t>Manifest List</a:t>
            </a:r>
          </a:p>
        </p:txBody>
      </p:sp>
      <p:sp>
        <p:nvSpPr>
          <p:cNvPr id="3" name="Content Placeholder 2">
            <a:extLst>
              <a:ext uri="{FF2B5EF4-FFF2-40B4-BE49-F238E27FC236}">
                <a16:creationId xmlns:a16="http://schemas.microsoft.com/office/drawing/2014/main" id="{D7A7ED38-D98F-4146-95AF-6367BDEE9541}"/>
              </a:ext>
            </a:extLst>
          </p:cNvPr>
          <p:cNvSpPr>
            <a:spLocks noGrp="1"/>
          </p:cNvSpPr>
          <p:nvPr>
            <p:ph idx="1"/>
          </p:nvPr>
        </p:nvSpPr>
        <p:spPr>
          <a:xfrm>
            <a:off x="609600" y="1714500"/>
            <a:ext cx="5669280" cy="2492990"/>
          </a:xfrm>
        </p:spPr>
        <p:txBody>
          <a:bodyPr/>
          <a:lstStyle/>
          <a:p>
            <a:pPr marL="457200" indent="-457200">
              <a:buFont typeface="Arial" panose="020B0604020202020204" pitchFamily="34" charset="0"/>
              <a:buChar char="•"/>
            </a:pPr>
            <a:r>
              <a:rPr lang="en-US" dirty="0"/>
              <a:t>Snapshot level metadata</a:t>
            </a:r>
          </a:p>
          <a:p>
            <a:pPr marL="457200" indent="-457200">
              <a:buFont typeface="Arial" panose="020B0604020202020204" pitchFamily="34" charset="0"/>
              <a:buChar char="•"/>
            </a:pPr>
            <a:r>
              <a:rPr lang="en-US" dirty="0"/>
              <a:t>Defines a snapshot of a table</a:t>
            </a:r>
          </a:p>
          <a:p>
            <a:pPr marL="457200" indent="-457200">
              <a:buFont typeface="Arial" panose="020B0604020202020204" pitchFamily="34" charset="0"/>
              <a:buChar char="•"/>
            </a:pPr>
            <a:r>
              <a:rPr lang="en-US" dirty="0"/>
              <a:t>Each manifest list can have 1 or more corresponding manifest files</a:t>
            </a:r>
          </a:p>
        </p:txBody>
      </p:sp>
      <p:sp>
        <p:nvSpPr>
          <p:cNvPr id="4" name="Slide Number Placeholder 3">
            <a:extLst>
              <a:ext uri="{FF2B5EF4-FFF2-40B4-BE49-F238E27FC236}">
                <a16:creationId xmlns:a16="http://schemas.microsoft.com/office/drawing/2014/main" id="{ADA62B6A-AFBE-4E4E-891F-E8A1E5F60299}"/>
              </a:ext>
            </a:extLst>
          </p:cNvPr>
          <p:cNvSpPr>
            <a:spLocks noGrp="1"/>
          </p:cNvSpPr>
          <p:nvPr>
            <p:ph type="sldNum" sz="quarter" idx="12"/>
          </p:nvPr>
        </p:nvSpPr>
        <p:spPr/>
        <p:txBody>
          <a:bodyPr/>
          <a:lstStyle/>
          <a:p>
            <a:fld id="{EB4B8DE2-A4E8-46E4-8BBF-D75455EFF32C}" type="slidenum">
              <a:rPr lang="en-US" smtClean="0"/>
              <a:pPr/>
              <a:t>9</a:t>
            </a:fld>
            <a:endParaRPr lang="en-US"/>
          </a:p>
        </p:txBody>
      </p:sp>
      <p:pic>
        <p:nvPicPr>
          <p:cNvPr id="5" name="Picture 4">
            <a:extLst>
              <a:ext uri="{FF2B5EF4-FFF2-40B4-BE49-F238E27FC236}">
                <a16:creationId xmlns:a16="http://schemas.microsoft.com/office/drawing/2014/main" id="{EC1BC493-B933-483E-BB8A-E1B489338A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5401" y="1449932"/>
            <a:ext cx="5150371" cy="4399740"/>
          </a:xfrm>
          <a:prstGeom prst="rect">
            <a:avLst/>
          </a:prstGeom>
        </p:spPr>
      </p:pic>
    </p:spTree>
    <p:extLst>
      <p:ext uri="{BB962C8B-B14F-4D97-AF65-F5344CB8AC3E}">
        <p14:creationId xmlns:p14="http://schemas.microsoft.com/office/powerpoint/2010/main" val="2474930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WS Confidential Light">
  <a:themeElements>
    <a:clrScheme name="AWS_2022_Light">
      <a:dk1>
        <a:srgbClr val="000000"/>
      </a:dk1>
      <a:lt1>
        <a:srgbClr val="FFFFFF"/>
      </a:lt1>
      <a:dk2>
        <a:srgbClr val="232F3E"/>
      </a:dk2>
      <a:lt2>
        <a:srgbClr val="F1F3F3"/>
      </a:lt2>
      <a:accent1>
        <a:srgbClr val="2074D5"/>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Ember">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AWS_Powerpoint Template_Non-Confidential_Light_2022" id="{BD08E067-5FFA-644E-95BB-DAD7025112D4}" vid="{BB8E0EAF-5E19-F944-815B-8D0172EB4DDF}"/>
    </a:ext>
  </a:extLst>
</a:theme>
</file>

<file path=ppt/theme/theme2.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AWS_Powerpoint Template_Non-Confidential_Light_2022</Template>
  <TotalTime>11300</TotalTime>
  <Words>1383</Words>
  <Application>Microsoft Office PowerPoint</Application>
  <PresentationFormat>Widescreen</PresentationFormat>
  <Paragraphs>146</Paragraphs>
  <Slides>17</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source sans pro</vt:lpstr>
      <vt:lpstr>Amazon Ember Display</vt:lpstr>
      <vt:lpstr>Arial</vt:lpstr>
      <vt:lpstr>Amazon Ember</vt:lpstr>
      <vt:lpstr>Lucida Console</vt:lpstr>
      <vt:lpstr>Wingdings</vt:lpstr>
      <vt:lpstr>Amazon Ember Heavy</vt:lpstr>
      <vt:lpstr>source-serif-pro</vt:lpstr>
      <vt:lpstr>AWS Confidential Light</vt:lpstr>
      <vt:lpstr>Analytics Workshop</vt:lpstr>
      <vt:lpstr>Agenda</vt:lpstr>
      <vt:lpstr>What is Apache Iceberg?</vt:lpstr>
      <vt:lpstr>PowerPoint Presentation</vt:lpstr>
      <vt:lpstr>What are the benefits of using Apache Iceberg?</vt:lpstr>
      <vt:lpstr>How does Iceberg work?</vt:lpstr>
      <vt:lpstr>Metadata + Data Layer</vt:lpstr>
      <vt:lpstr>Metadata File</vt:lpstr>
      <vt:lpstr>Manifest List</vt:lpstr>
      <vt:lpstr>Manifest File</vt:lpstr>
      <vt:lpstr>Data Files</vt:lpstr>
      <vt:lpstr>Step by Step</vt:lpstr>
      <vt:lpstr>AWS services commonly used with Iceberg</vt:lpstr>
      <vt:lpstr>AWS services commonly used with Iceberg</vt:lpstr>
      <vt:lpstr>Demonstration</vt:lpstr>
      <vt:lpstr>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template includes</dc:title>
  <dc:creator>Gallagher, Tricia</dc:creator>
  <cp:lastModifiedBy>Sharkey, Christopher</cp:lastModifiedBy>
  <cp:revision>60</cp:revision>
  <dcterms:created xsi:type="dcterms:W3CDTF">2022-11-16T18:33:16Z</dcterms:created>
  <dcterms:modified xsi:type="dcterms:W3CDTF">2023-03-23T12:38:05Z</dcterms:modified>
</cp:coreProperties>
</file>